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Montserrat Light"/>
      <p:regular r:id="rId21"/>
      <p:bold r:id="rId22"/>
      <p:italic r:id="rId23"/>
      <p:boldItalic r:id="rId24"/>
    </p:embeddedFont>
    <p:embeddedFont>
      <p:font typeface="Montserrat ExtraBold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MontserratExtraBold-bold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Montserrat-bold.fntdata"/><Relationship Id="rId21" Type="http://schemas.openxmlformats.org/officeDocument/2006/relationships/font" Target="fonts/MontserratLight-regular.fntdata"/><Relationship Id="rId3" Type="http://schemas.openxmlformats.org/officeDocument/2006/relationships/slideMaster" Target="slideMasters/slideMaster1.xml"/><Relationship Id="rId25" Type="http://schemas.openxmlformats.org/officeDocument/2006/relationships/font" Target="fonts/MontserratExtraBold-bold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Montserrat-regular.fntdata"/><Relationship Id="rId20" Type="http://schemas.openxmlformats.org/officeDocument/2006/relationships/font" Target="fonts/Montserrat-boldItalic.fntdata"/><Relationship Id="rId2" Type="http://schemas.openxmlformats.org/officeDocument/2006/relationships/presProps" Target="pres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3.xml"/><Relationship Id="rId24" Type="http://schemas.openxmlformats.org/officeDocument/2006/relationships/font" Target="fonts/MontserratLight-boldItalic.fntdata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MontserratLight-italic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font" Target="fonts/Montserrat-italic.fntdata"/><Relationship Id="rId22" Type="http://schemas.openxmlformats.org/officeDocument/2006/relationships/font" Target="fonts/MontserratLight-bold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12454fe3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12454fe3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b192203de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b192203de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b192203de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b192203de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- a bit about the AIMS Center and our current work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12454fe32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12454fe32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can share about their comprehension of the story through their building.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Additional Prompts: 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you could only use 3 blocks? Could you make something from the story?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something we can </a:t>
            </a:r>
            <a:r>
              <a:rPr lang="en"/>
              <a:t>count on our bricks? (circles on top of bricks, circles under the bricks, sides of bricks, faces on the bricks) This can help identify if we have the same or a different brick.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9ad83456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9ad83456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Is your bed like mine? What is the same or different?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Equality</a:t>
            </a:r>
            <a:r>
              <a:rPr lang="en">
                <a:solidFill>
                  <a:schemeClr val="dk1"/>
                </a:solidFill>
              </a:rPr>
              <a:t> is about sameness. If I have 5 on one side I have 5 on the other side. Whether in shapes or quantity, identifying sameness builds a foundation for equality in Algebra.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4 = 4</a:t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3 + 2 = 5 - 1</a:t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3x = 6</a:t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12454fe3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12454fe3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Multiplicity </a:t>
            </a:r>
            <a:r>
              <a:rPr lang="en">
                <a:solidFill>
                  <a:schemeClr val="dk1"/>
                </a:solidFill>
              </a:rPr>
              <a:t>is the iterations of a unit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Our unit is the bed. If we make 5 beds, we are iterating bed 5 times.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b="1" lang="en">
                <a:solidFill>
                  <a:srgbClr val="002D72"/>
                </a:solidFill>
              </a:rPr>
              <a:t>Multiplicity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4 + 4 + 4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 groups of 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 x 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3x=12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b192203d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b192203d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2D72"/>
                </a:solidFill>
              </a:rPr>
              <a:t>Equality </a:t>
            </a:r>
            <a:endParaRPr b="1"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4 = 4</a:t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3 + 2 = 5 - 1</a:t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2D7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D72"/>
              </a:buClr>
              <a:buSzPts val="1100"/>
              <a:buFont typeface="Arial"/>
              <a:buNone/>
            </a:pPr>
            <a:r>
              <a:rPr lang="en">
                <a:solidFill>
                  <a:srgbClr val="002D72"/>
                </a:solidFill>
              </a:rPr>
              <a:t>3x = 6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b192203d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b192203d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Examples of Substitution: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Base Ten Numeration System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24-18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 tens and 4 ones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ten and 14 ones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Equivalent Fraction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 ½ + 2 ¼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Algebraic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 = 2x + 4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3x + y = 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b192203de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b192203de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Examples of Substitution: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Base Ten Numeration System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24-18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 tens and 4 ones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ten and 14 ones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Equivalent Fraction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 ½ + 2 ¼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Algebraic Substitution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 = 2x + 4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3x + y = 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5bbdfdf14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5bbdfdf1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b192203de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b192203de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767100" y="1574825"/>
            <a:ext cx="6963000" cy="146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767100" y="1075500"/>
            <a:ext cx="6770400" cy="58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 ExtraBold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63086" y="4203775"/>
            <a:ext cx="1612163" cy="79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624" y="-285301"/>
            <a:ext cx="1493914" cy="14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5200" y="4335271"/>
            <a:ext cx="912298" cy="9122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8746700" y="840475"/>
            <a:ext cx="603000" cy="58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2" type="body"/>
          </p:nvPr>
        </p:nvSpPr>
        <p:spPr>
          <a:xfrm>
            <a:off x="767100" y="3288050"/>
            <a:ext cx="2979300" cy="79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Char char="●"/>
              <a:defRPr b="1"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2385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 sz="1500">
                <a:solidFill>
                  <a:srgbClr val="434343"/>
                </a:solidFill>
              </a:defRPr>
            </a:lvl2pPr>
            <a:lvl3pPr indent="-3238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  <a:defRPr b="1" sz="1500">
                <a:solidFill>
                  <a:srgbClr val="434343"/>
                </a:solidFill>
              </a:defRPr>
            </a:lvl3pPr>
            <a:lvl4pPr indent="-3238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  <a:defRPr b="1" sz="1500">
                <a:solidFill>
                  <a:srgbClr val="434343"/>
                </a:solidFill>
              </a:defRPr>
            </a:lvl4pPr>
            <a:lvl5pPr indent="-32385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 b="1" sz="1500">
                <a:solidFill>
                  <a:srgbClr val="434343"/>
                </a:solidFill>
              </a:defRPr>
            </a:lvl5pPr>
            <a:lvl6pPr indent="-32385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  <a:defRPr b="1" sz="1500">
                <a:solidFill>
                  <a:srgbClr val="434343"/>
                </a:solidFill>
              </a:defRPr>
            </a:lvl6pPr>
            <a:lvl7pPr indent="-3238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  <a:defRPr b="1" sz="1500">
                <a:solidFill>
                  <a:srgbClr val="434343"/>
                </a:solidFill>
              </a:defRPr>
            </a:lvl7pPr>
            <a:lvl8pPr indent="-3238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 b="1" sz="1500">
                <a:solidFill>
                  <a:srgbClr val="434343"/>
                </a:solidFill>
              </a:defRPr>
            </a:lvl8pPr>
            <a:lvl9pPr indent="-32385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500"/>
              <a:buChar char="■"/>
              <a:defRPr b="1" sz="15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ummary" type="secHead">
  <p:cSld name="SECTION_HEADER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3633" t="0"/>
          <a:stretch/>
        </p:blipFill>
        <p:spPr>
          <a:xfrm>
            <a:off x="0" y="348875"/>
            <a:ext cx="9144003" cy="47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title"/>
          </p:nvPr>
        </p:nvSpPr>
        <p:spPr>
          <a:xfrm>
            <a:off x="828600" y="1300525"/>
            <a:ext cx="74868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1232850" y="2184425"/>
            <a:ext cx="6678300" cy="11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uli"/>
              <a:buChar char="●"/>
              <a:defRPr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b="1">
                <a:solidFill>
                  <a:schemeClr val="lt1"/>
                </a:solidFill>
              </a:defRPr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b="1">
                <a:solidFill>
                  <a:schemeClr val="lt1"/>
                </a:solidFill>
              </a:defRPr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1">
                <a:solidFill>
                  <a:schemeClr val="lt1"/>
                </a:solidFill>
              </a:defRPr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b="1">
                <a:solidFill>
                  <a:schemeClr val="lt1"/>
                </a:solidFill>
              </a:defRPr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b="1">
                <a:solidFill>
                  <a:schemeClr val="lt1"/>
                </a:solidFill>
              </a:defRPr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1">
                <a:solidFill>
                  <a:schemeClr val="lt1"/>
                </a:solidFill>
              </a:defRPr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b="1">
                <a:solidFill>
                  <a:schemeClr val="lt1"/>
                </a:solidFill>
              </a:defRPr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b="1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CUSTOM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189450" y="362650"/>
            <a:ext cx="45033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189450" y="1503675"/>
            <a:ext cx="4503300" cy="297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b="0">
                <a:solidFill>
                  <a:srgbClr val="434343"/>
                </a:solidFill>
              </a:defRPr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343210" y="26923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2" type="subTitle"/>
          </p:nvPr>
        </p:nvSpPr>
        <p:spPr>
          <a:xfrm>
            <a:off x="3320525" y="22772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3" type="body"/>
          </p:nvPr>
        </p:nvSpPr>
        <p:spPr>
          <a:xfrm>
            <a:off x="515300" y="26923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4" type="subTitle"/>
          </p:nvPr>
        </p:nvSpPr>
        <p:spPr>
          <a:xfrm>
            <a:off x="492650" y="2277310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5" type="body"/>
          </p:nvPr>
        </p:nvSpPr>
        <p:spPr>
          <a:xfrm>
            <a:off x="6171099" y="26923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6" type="subTitle"/>
          </p:nvPr>
        </p:nvSpPr>
        <p:spPr>
          <a:xfrm>
            <a:off x="6148425" y="22772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TITLE_AND_TWO_COLUMNS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2527748" y="2598094"/>
            <a:ext cx="1993500" cy="20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subTitle"/>
          </p:nvPr>
        </p:nvSpPr>
        <p:spPr>
          <a:xfrm>
            <a:off x="2521658" y="2095290"/>
            <a:ext cx="2030100" cy="4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51050" y="2598083"/>
            <a:ext cx="1993500" cy="20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subTitle"/>
          </p:nvPr>
        </p:nvSpPr>
        <p:spPr>
          <a:xfrm>
            <a:off x="451060" y="2095276"/>
            <a:ext cx="2030100" cy="4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5" type="body"/>
          </p:nvPr>
        </p:nvSpPr>
        <p:spPr>
          <a:xfrm>
            <a:off x="6681143" y="2598094"/>
            <a:ext cx="1993500" cy="20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6" type="subTitle"/>
          </p:nvPr>
        </p:nvSpPr>
        <p:spPr>
          <a:xfrm>
            <a:off x="6662853" y="2095276"/>
            <a:ext cx="2030100" cy="4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7" type="body"/>
          </p:nvPr>
        </p:nvSpPr>
        <p:spPr>
          <a:xfrm>
            <a:off x="4604445" y="2598094"/>
            <a:ext cx="1993500" cy="20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8" type="subTitle"/>
          </p:nvPr>
        </p:nvSpPr>
        <p:spPr>
          <a:xfrm>
            <a:off x="4592255" y="2095290"/>
            <a:ext cx="2030100" cy="4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oints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9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809400" y="1559850"/>
            <a:ext cx="73008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71F"/>
              </a:buClr>
              <a:buSzPts val="2200"/>
              <a:buChar char="➔"/>
              <a:defRPr sz="2200">
                <a:solidFill>
                  <a:srgbClr val="F6871F"/>
                </a:solidFill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71F"/>
              </a:buClr>
              <a:buSzPts val="1800"/>
              <a:buChar char="◆"/>
              <a:defRPr b="0">
                <a:solidFill>
                  <a:srgbClr val="434343"/>
                </a:solidFill>
              </a:defRPr>
            </a:lvl2pPr>
            <a:lvl3pPr indent="-3429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3pPr>
            <a:lvl4pPr indent="-3429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4pPr>
            <a:lvl5pPr indent="-3429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  <a:defRPr>
                <a:solidFill>
                  <a:srgbClr val="434343"/>
                </a:solidFill>
              </a:defRPr>
            </a:lvl5pPr>
            <a:lvl6pPr indent="-3429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6pPr>
            <a:lvl7pPr indent="-3429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7pPr>
            <a:lvl8pPr indent="-3429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  <a:defRPr>
                <a:solidFill>
                  <a:srgbClr val="434343"/>
                </a:solidFill>
              </a:defRPr>
            </a:lvl8pPr>
            <a:lvl9pPr indent="-3429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2" type="body"/>
          </p:nvPr>
        </p:nvSpPr>
        <p:spPr>
          <a:xfrm>
            <a:off x="809400" y="1953450"/>
            <a:ext cx="7525200" cy="8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3" type="body"/>
          </p:nvPr>
        </p:nvSpPr>
        <p:spPr>
          <a:xfrm>
            <a:off x="809400" y="2961650"/>
            <a:ext cx="73008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A9C"/>
              </a:buClr>
              <a:buSzPts val="2200"/>
              <a:buChar char="●"/>
              <a:defRPr sz="2200">
                <a:solidFill>
                  <a:srgbClr val="B44A9C"/>
                </a:solidFill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71F"/>
              </a:buClr>
              <a:buSzPts val="1800"/>
              <a:buChar char="○"/>
              <a:defRPr b="0">
                <a:solidFill>
                  <a:srgbClr val="434343"/>
                </a:solidFill>
              </a:defRPr>
            </a:lvl2pPr>
            <a:lvl3pPr indent="-3429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7" name="Google Shape;97;p19"/>
          <p:cNvSpPr txBox="1"/>
          <p:nvPr>
            <p:ph idx="4" type="body"/>
          </p:nvPr>
        </p:nvSpPr>
        <p:spPr>
          <a:xfrm>
            <a:off x="809400" y="3355250"/>
            <a:ext cx="7525200" cy="8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uli"/>
              <a:buChar char="●"/>
              <a:defRPr sz="18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ONE_COLUM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0" y="-53450"/>
            <a:ext cx="9144000" cy="9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1"/>
          <p:cNvPicPr preferRelativeResize="0"/>
          <p:nvPr/>
        </p:nvPicPr>
        <p:blipFill rotWithShape="1">
          <a:blip r:embed="rId2">
            <a:alphaModFix/>
          </a:blip>
          <a:srcRect b="48506" l="0" r="0" t="0"/>
          <a:stretch/>
        </p:blipFill>
        <p:spPr>
          <a:xfrm flipH="1" rot="10800000">
            <a:off x="0" y="541126"/>
            <a:ext cx="9144003" cy="12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idx="1" type="subTitle"/>
          </p:nvPr>
        </p:nvSpPr>
        <p:spPr>
          <a:xfrm>
            <a:off x="997800" y="935350"/>
            <a:ext cx="7148400" cy="393600"/>
          </a:xfrm>
          <a:prstGeom prst="rect">
            <a:avLst/>
          </a:prstGeom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22"/>
          <p:cNvSpPr txBox="1"/>
          <p:nvPr>
            <p:ph idx="2" type="body"/>
          </p:nvPr>
        </p:nvSpPr>
        <p:spPr>
          <a:xfrm>
            <a:off x="724350" y="1902225"/>
            <a:ext cx="7695300" cy="255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uli"/>
              <a:buChar char="●"/>
              <a:defRPr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429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indent="-342900" lvl="2" marL="1371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indent="-342900" lvl="3" marL="1828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indent="-342900" lvl="4" marL="2286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indent="-342900" lvl="5" marL="2743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indent="-342900" lvl="6" marL="3200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indent="-342900" lvl="7" marL="3657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indent="-342900" lvl="8" marL="41148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2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3" type="body"/>
          </p:nvPr>
        </p:nvSpPr>
        <p:spPr>
          <a:xfrm>
            <a:off x="184175" y="4752400"/>
            <a:ext cx="7847700" cy="24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uli"/>
              <a:buChar char="●"/>
              <a:defRPr sz="11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  <a:defRPr sz="1100">
                <a:solidFill>
                  <a:srgbClr val="434343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■"/>
              <a:defRPr sz="1100">
                <a:solidFill>
                  <a:srgbClr val="434343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  <a:defRPr sz="1100">
                <a:solidFill>
                  <a:srgbClr val="434343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  <a:defRPr sz="1100">
                <a:solidFill>
                  <a:srgbClr val="434343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■"/>
              <a:defRPr sz="1100">
                <a:solidFill>
                  <a:srgbClr val="434343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  <a:defRPr sz="1100">
                <a:solidFill>
                  <a:srgbClr val="434343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  <a:defRPr sz="1100">
                <a:solidFill>
                  <a:srgbClr val="434343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Char char="■"/>
              <a:defRPr sz="11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2">
            <a:alphaModFix/>
          </a:blip>
          <a:srcRect b="24448" l="2986" r="1301" t="0"/>
          <a:stretch/>
        </p:blipFill>
        <p:spPr>
          <a:xfrm>
            <a:off x="-58575" y="3556900"/>
            <a:ext cx="9261148" cy="16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74650" y="362650"/>
            <a:ext cx="79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Light"/>
              <a:buNone/>
              <a:defRPr sz="3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74650" y="1179925"/>
            <a:ext cx="7994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ExtraBold"/>
              <a:buChar char="●"/>
              <a:defRPr sz="2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429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"/>
              <a:buChar char="○"/>
              <a:defRPr sz="1800">
                <a:latin typeface="Muli"/>
                <a:ea typeface="Muli"/>
                <a:cs typeface="Muli"/>
                <a:sym typeface="Muli"/>
              </a:defRPr>
            </a:lvl2pPr>
            <a:lvl3pPr indent="-3429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"/>
              <a:buChar char="■"/>
              <a:defRPr sz="1800">
                <a:latin typeface="Muli"/>
                <a:ea typeface="Muli"/>
                <a:cs typeface="Muli"/>
                <a:sym typeface="Muli"/>
              </a:defRPr>
            </a:lvl3pPr>
            <a:lvl4pPr indent="-3429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"/>
              <a:buChar char="●"/>
              <a:defRPr sz="1800">
                <a:latin typeface="Muli"/>
                <a:ea typeface="Muli"/>
                <a:cs typeface="Muli"/>
                <a:sym typeface="Muli"/>
              </a:defRPr>
            </a:lvl4pPr>
            <a:lvl5pPr indent="-3429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uli"/>
              <a:buChar char="○"/>
              <a:defRPr sz="1800">
                <a:latin typeface="Muli"/>
                <a:ea typeface="Muli"/>
                <a:cs typeface="Muli"/>
                <a:sym typeface="Muli"/>
              </a:defRPr>
            </a:lvl5pPr>
            <a:lvl6pPr indent="-3429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uli"/>
              <a:buChar char="■"/>
              <a:defRPr sz="1800">
                <a:latin typeface="Muli"/>
                <a:ea typeface="Muli"/>
                <a:cs typeface="Muli"/>
                <a:sym typeface="Muli"/>
              </a:defRPr>
            </a:lvl6pPr>
            <a:lvl7pPr indent="-3429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uli"/>
              <a:buChar char="●"/>
              <a:defRPr sz="1800">
                <a:latin typeface="Muli"/>
                <a:ea typeface="Muli"/>
                <a:cs typeface="Muli"/>
                <a:sym typeface="Muli"/>
              </a:defRPr>
            </a:lvl7pPr>
            <a:lvl8pPr indent="-3429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uli"/>
              <a:buChar char="○"/>
              <a:defRPr sz="1800">
                <a:latin typeface="Muli"/>
                <a:ea typeface="Muli"/>
                <a:cs typeface="Muli"/>
                <a:sym typeface="Muli"/>
              </a:defRPr>
            </a:lvl8pPr>
            <a:lvl9pPr indent="-3429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Muli"/>
              <a:buChar char="■"/>
              <a:defRPr sz="1800"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/>
          <p:nvPr>
            <p:ph type="ctrTitle"/>
          </p:nvPr>
        </p:nvSpPr>
        <p:spPr>
          <a:xfrm>
            <a:off x="767100" y="1422425"/>
            <a:ext cx="6963000" cy="146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STORIES WITH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BRICKS</a:t>
            </a:r>
            <a:endParaRPr sz="4800"/>
          </a:p>
        </p:txBody>
      </p:sp>
      <p:sp>
        <p:nvSpPr>
          <p:cNvPr id="122" name="Google Shape;122;p25"/>
          <p:cNvSpPr txBox="1"/>
          <p:nvPr>
            <p:ph idx="1" type="subTitle"/>
          </p:nvPr>
        </p:nvSpPr>
        <p:spPr>
          <a:xfrm>
            <a:off x="767100" y="724925"/>
            <a:ext cx="5049900" cy="69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ALGEBRA FOUNDATIONS THROUGH PLAYFUL MATH AND LITERATURE</a:t>
            </a:r>
            <a:endParaRPr sz="2000"/>
          </a:p>
        </p:txBody>
      </p:sp>
      <p:sp>
        <p:nvSpPr>
          <p:cNvPr id="123" name="Google Shape;123;p25"/>
          <p:cNvSpPr txBox="1"/>
          <p:nvPr>
            <p:ph idx="2" type="body"/>
          </p:nvPr>
        </p:nvSpPr>
        <p:spPr>
          <a:xfrm>
            <a:off x="767100" y="3647525"/>
            <a:ext cx="3763800" cy="79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Aileen Rizo</a:t>
            </a:r>
            <a:r>
              <a:rPr b="0" lang="en"/>
              <a:t> |</a:t>
            </a:r>
            <a:r>
              <a:rPr b="0" lang="en" sz="1600"/>
              <a:t> </a:t>
            </a:r>
            <a:r>
              <a:rPr b="0" i="1" lang="en"/>
              <a:t>Associate Director, PK-12</a:t>
            </a:r>
            <a:endParaRPr b="0" i="1" sz="1600"/>
          </a:p>
          <a:p>
            <a:pPr indent="0" lvl="0" marL="0" rtl="0" algn="l">
              <a:spcBef>
                <a:spcPts val="600"/>
              </a:spcBef>
              <a:spcAft>
                <a:spcPts val="1600"/>
              </a:spcAft>
              <a:buNone/>
            </a:pPr>
            <a:r>
              <a:rPr lang="en"/>
              <a:t>Bev Ford </a:t>
            </a:r>
            <a:r>
              <a:rPr b="0" lang="en"/>
              <a:t>|</a:t>
            </a:r>
            <a:r>
              <a:rPr lang="en"/>
              <a:t> </a:t>
            </a:r>
            <a:r>
              <a:rPr b="0" i="1" lang="en"/>
              <a:t>PK-12 Coordinator</a:t>
            </a:r>
            <a:endParaRPr b="0" i="1"/>
          </a:p>
        </p:txBody>
      </p:sp>
      <p:sp>
        <p:nvSpPr>
          <p:cNvPr id="124" name="Google Shape;124;p25"/>
          <p:cNvSpPr/>
          <p:nvPr/>
        </p:nvSpPr>
        <p:spPr>
          <a:xfrm>
            <a:off x="767100" y="2994450"/>
            <a:ext cx="754500" cy="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500" y="457724"/>
            <a:ext cx="2127550" cy="21275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277" y="2749525"/>
            <a:ext cx="1358546" cy="135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550" y="2966435"/>
            <a:ext cx="1358546" cy="135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975" y="3104404"/>
            <a:ext cx="1569900" cy="156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/>
          <p:nvPr/>
        </p:nvSpPr>
        <p:spPr>
          <a:xfrm>
            <a:off x="4403750" y="2466339"/>
            <a:ext cx="754500" cy="9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4"/>
          <p:cNvSpPr txBox="1"/>
          <p:nvPr>
            <p:ph type="title"/>
          </p:nvPr>
        </p:nvSpPr>
        <p:spPr>
          <a:xfrm>
            <a:off x="4398450" y="1826450"/>
            <a:ext cx="45033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AIMS Resources</a:t>
            </a:r>
            <a:endParaRPr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304800" y="228600"/>
            <a:ext cx="3627424" cy="468542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 rotWithShape="1">
          <a:blip r:embed="rId3">
            <a:alphaModFix/>
          </a:blip>
          <a:srcRect b="0" l="23576" r="0" t="-7411"/>
          <a:stretch/>
        </p:blipFill>
        <p:spPr>
          <a:xfrm flipH="1">
            <a:off x="-24769" y="3653875"/>
            <a:ext cx="9193519" cy="15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 rotWithShape="1">
          <a:blip r:embed="rId3">
            <a:alphaModFix/>
          </a:blip>
          <a:srcRect b="0" l="23576" r="0" t="-7411"/>
          <a:stretch/>
        </p:blipFill>
        <p:spPr>
          <a:xfrm flipH="1" rot="129464">
            <a:off x="-106710" y="2849805"/>
            <a:ext cx="9357391" cy="183864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>
            <p:ph idx="4294967295" type="body"/>
          </p:nvPr>
        </p:nvSpPr>
        <p:spPr>
          <a:xfrm>
            <a:off x="1266475" y="1595800"/>
            <a:ext cx="29499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Aileen Rizo</a:t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Associate Director PK-12</a:t>
            </a:r>
            <a:endParaRPr sz="17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aileen@AIMScenter.org</a:t>
            </a:r>
            <a:endParaRPr sz="17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1161725" y="3653875"/>
            <a:ext cx="63921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RESOURCES</a:t>
            </a:r>
            <a:endParaRPr sz="17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AIMS</a:t>
            </a:r>
            <a:r>
              <a:rPr lang="en" sz="3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CENTER.ORG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7954" y="3653875"/>
            <a:ext cx="1789097" cy="88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THANK YOU!</a:t>
            </a:r>
            <a:endParaRPr sz="38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3" name="Google Shape;243;p35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4" name="Google Shape;244;p35"/>
          <p:cNvSpPr txBox="1"/>
          <p:nvPr>
            <p:ph idx="4294967295" type="body"/>
          </p:nvPr>
        </p:nvSpPr>
        <p:spPr>
          <a:xfrm>
            <a:off x="4927625" y="1595800"/>
            <a:ext cx="29499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Bev Ford</a:t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PK-12 Coordinator</a:t>
            </a:r>
            <a:endParaRPr sz="17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bev@AIMScenter.org</a:t>
            </a:r>
            <a:endParaRPr sz="17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828600" y="1452925"/>
            <a:ext cx="74868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Let’s Start Playing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828600" y="2294725"/>
            <a:ext cx="7486800" cy="11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Thinking about the story of the Three Little Bears,</a:t>
            </a:r>
            <a:br>
              <a:rPr lang="en" sz="2400"/>
            </a:br>
            <a:r>
              <a:rPr lang="en" sz="2400"/>
              <a:t>what can you build? </a:t>
            </a:r>
            <a:endParaRPr sz="2400"/>
          </a:p>
        </p:txBody>
      </p:sp>
      <p:sp>
        <p:nvSpPr>
          <p:cNvPr id="135" name="Google Shape;135;p26"/>
          <p:cNvSpPr/>
          <p:nvPr/>
        </p:nvSpPr>
        <p:spPr>
          <a:xfrm>
            <a:off x="6667925" y="-139650"/>
            <a:ext cx="777300" cy="779700"/>
          </a:xfrm>
          <a:prstGeom prst="ellipse">
            <a:avLst/>
          </a:prstGeom>
          <a:solidFill>
            <a:srgbClr val="26B9E9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250" y="-861125"/>
            <a:ext cx="2905923" cy="290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b="0" l="0" r="0" t="14214"/>
          <a:stretch/>
        </p:blipFill>
        <p:spPr>
          <a:xfrm>
            <a:off x="563125" y="316423"/>
            <a:ext cx="8771601" cy="33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4">
            <a:alphaModFix/>
          </a:blip>
          <a:srcRect b="24448" l="2986" r="1301" t="0"/>
          <a:stretch/>
        </p:blipFill>
        <p:spPr>
          <a:xfrm>
            <a:off x="-58575" y="3169700"/>
            <a:ext cx="9497999" cy="20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667825" y="3587675"/>
            <a:ext cx="7935600" cy="126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EQUALITY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Look I made one of the bear’s bed. Can you make one like mine?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5">
            <a:alphaModFix/>
          </a:blip>
          <a:srcRect b="1257" l="0" r="0" t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 b="20307" l="0" r="4039" t="18153"/>
          <a:stretch/>
        </p:blipFill>
        <p:spPr>
          <a:xfrm>
            <a:off x="1208338" y="322600"/>
            <a:ext cx="6727324" cy="32343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8"/>
          <p:cNvPicPr preferRelativeResize="0"/>
          <p:nvPr/>
        </p:nvPicPr>
        <p:blipFill rotWithShape="1">
          <a:blip r:embed="rId4">
            <a:alphaModFix/>
          </a:blip>
          <a:srcRect b="24448" l="2986" r="1301" t="0"/>
          <a:stretch/>
        </p:blipFill>
        <p:spPr>
          <a:xfrm>
            <a:off x="-58575" y="3169700"/>
            <a:ext cx="9497999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5">
            <a:alphaModFix/>
          </a:blip>
          <a:srcRect b="1257" l="0" r="0" t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667825" y="3556900"/>
            <a:ext cx="7018500" cy="12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MULTIPLICITY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Can you make a bed for everyone in the bear family?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9"/>
          <p:cNvGrpSpPr/>
          <p:nvPr/>
        </p:nvGrpSpPr>
        <p:grpSpPr>
          <a:xfrm>
            <a:off x="326857" y="271616"/>
            <a:ext cx="8490280" cy="3285294"/>
            <a:chOff x="521575" y="337350"/>
            <a:chExt cx="8337700" cy="3134225"/>
          </a:xfrm>
        </p:grpSpPr>
        <p:pic>
          <p:nvPicPr>
            <p:cNvPr id="159" name="Google Shape;159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575" y="337350"/>
              <a:ext cx="4076702" cy="3134225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60" name="Google Shape;160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0924" y="337350"/>
              <a:ext cx="3998351" cy="3134225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61" name="Google Shape;161;p29"/>
          <p:cNvPicPr preferRelativeResize="0"/>
          <p:nvPr/>
        </p:nvPicPr>
        <p:blipFill rotWithShape="1">
          <a:blip r:embed="rId5">
            <a:alphaModFix/>
          </a:blip>
          <a:srcRect b="24448" l="2986" r="1301" t="0"/>
          <a:stretch/>
        </p:blipFill>
        <p:spPr>
          <a:xfrm>
            <a:off x="-58575" y="3169700"/>
            <a:ext cx="9497999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 rotWithShape="1">
          <a:blip r:embed="rId6">
            <a:alphaModFix/>
          </a:blip>
          <a:srcRect b="1257" l="0" r="0" t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667825" y="3556900"/>
            <a:ext cx="7018500" cy="12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EQUALITY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Can you make a table like mine?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30"/>
          <p:cNvGrpSpPr/>
          <p:nvPr/>
        </p:nvGrpSpPr>
        <p:grpSpPr>
          <a:xfrm>
            <a:off x="326857" y="271616"/>
            <a:ext cx="8490280" cy="3285294"/>
            <a:chOff x="521575" y="337350"/>
            <a:chExt cx="8337700" cy="3134225"/>
          </a:xfrm>
        </p:grpSpPr>
        <p:pic>
          <p:nvPicPr>
            <p:cNvPr id="169" name="Google Shape;16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575" y="337350"/>
              <a:ext cx="4076702" cy="3134225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0" name="Google Shape;17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0924" y="337350"/>
              <a:ext cx="3998351" cy="3134225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71" name="Google Shape;171;p30"/>
          <p:cNvPicPr preferRelativeResize="0"/>
          <p:nvPr/>
        </p:nvPicPr>
        <p:blipFill rotWithShape="1">
          <a:blip r:embed="rId5">
            <a:alphaModFix/>
          </a:blip>
          <a:srcRect b="24448" l="2986" r="1301" t="0"/>
          <a:stretch/>
        </p:blipFill>
        <p:spPr>
          <a:xfrm>
            <a:off x="-58575" y="3169700"/>
            <a:ext cx="9497999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 rotWithShape="1">
          <a:blip r:embed="rId5">
            <a:alphaModFix/>
          </a:blip>
          <a:srcRect b="24448" l="2986" r="1301" t="0"/>
          <a:stretch/>
        </p:blipFill>
        <p:spPr>
          <a:xfrm>
            <a:off x="-58575" y="3556900"/>
            <a:ext cx="9261148" cy="16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 rotWithShape="1">
          <a:blip r:embed="rId6">
            <a:alphaModFix/>
          </a:blip>
          <a:srcRect b="1257" l="0" r="0" t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667825" y="3622500"/>
            <a:ext cx="5927100" cy="12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SUBSTITUTION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Could we build another table just like this one but only use square bricks?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 b="29367" l="0" r="0" t="10575"/>
          <a:stretch/>
        </p:blipFill>
        <p:spPr>
          <a:xfrm>
            <a:off x="868600" y="291200"/>
            <a:ext cx="7406800" cy="3331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b="24448" l="2986" r="1301" t="0"/>
          <a:stretch/>
        </p:blipFill>
        <p:spPr>
          <a:xfrm>
            <a:off x="-58575" y="3169700"/>
            <a:ext cx="9497999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 rotWithShape="1">
          <a:blip r:embed="rId5">
            <a:alphaModFix/>
          </a:blip>
          <a:srcRect b="1257" l="0" r="0" t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4">
            <a:alphaModFix/>
          </a:blip>
          <a:srcRect b="24448" l="2986" r="1301" t="0"/>
          <a:stretch/>
        </p:blipFill>
        <p:spPr>
          <a:xfrm>
            <a:off x="-58575" y="3556900"/>
            <a:ext cx="7988623" cy="16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>
            <p:ph idx="1" type="body"/>
          </p:nvPr>
        </p:nvSpPr>
        <p:spPr>
          <a:xfrm>
            <a:off x="667825" y="3622500"/>
            <a:ext cx="8133000" cy="12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SUBSTITUTION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What is the same and different with these two tables?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Concepts through Bricks</a:t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343235" y="39115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Making iterations of the same object</a:t>
            </a:r>
            <a:endParaRPr/>
          </a:p>
        </p:txBody>
      </p:sp>
      <p:sp>
        <p:nvSpPr>
          <p:cNvPr id="190" name="Google Shape;190;p32"/>
          <p:cNvSpPr txBox="1"/>
          <p:nvPr>
            <p:ph idx="2" type="subTitle"/>
          </p:nvPr>
        </p:nvSpPr>
        <p:spPr>
          <a:xfrm>
            <a:off x="3320550" y="34964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MULTIPLICITY</a:t>
            </a:r>
            <a:endParaRPr/>
          </a:p>
        </p:txBody>
      </p:sp>
      <p:sp>
        <p:nvSpPr>
          <p:cNvPr id="191" name="Google Shape;191;p32"/>
          <p:cNvSpPr txBox="1"/>
          <p:nvPr>
            <p:ph idx="3" type="body"/>
          </p:nvPr>
        </p:nvSpPr>
        <p:spPr>
          <a:xfrm>
            <a:off x="515300" y="39115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Sameness in building an object.</a:t>
            </a:r>
            <a:endParaRPr/>
          </a:p>
        </p:txBody>
      </p:sp>
      <p:sp>
        <p:nvSpPr>
          <p:cNvPr id="192" name="Google Shape;192;p32"/>
          <p:cNvSpPr txBox="1"/>
          <p:nvPr>
            <p:ph idx="4" type="subTitle"/>
          </p:nvPr>
        </p:nvSpPr>
        <p:spPr>
          <a:xfrm>
            <a:off x="492650" y="3496510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EQUALITY</a:t>
            </a:r>
            <a:endParaRPr/>
          </a:p>
        </p:txBody>
      </p:sp>
      <p:sp>
        <p:nvSpPr>
          <p:cNvPr id="193" name="Google Shape;193;p32"/>
          <p:cNvSpPr txBox="1"/>
          <p:nvPr>
            <p:ph idx="5" type="body"/>
          </p:nvPr>
        </p:nvSpPr>
        <p:spPr>
          <a:xfrm>
            <a:off x="6171075" y="39115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Different ways to make the same brick.</a:t>
            </a:r>
            <a:endParaRPr/>
          </a:p>
        </p:txBody>
      </p:sp>
      <p:sp>
        <p:nvSpPr>
          <p:cNvPr id="194" name="Google Shape;194;p32"/>
          <p:cNvSpPr txBox="1"/>
          <p:nvPr>
            <p:ph idx="6" type="subTitle"/>
          </p:nvPr>
        </p:nvSpPr>
        <p:spPr>
          <a:xfrm>
            <a:off x="6148425" y="34964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SUBSTITUTION</a:t>
            </a:r>
            <a:endParaRPr/>
          </a:p>
        </p:txBody>
      </p:sp>
      <p:sp>
        <p:nvSpPr>
          <p:cNvPr id="195" name="Google Shape;195;p32"/>
          <p:cNvSpPr/>
          <p:nvPr/>
        </p:nvSpPr>
        <p:spPr>
          <a:xfrm>
            <a:off x="4194750" y="1002539"/>
            <a:ext cx="754500" cy="9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00" y="1244264"/>
            <a:ext cx="2217900" cy="200488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p32"/>
          <p:cNvPicPr preferRelativeResize="0"/>
          <p:nvPr/>
        </p:nvPicPr>
        <p:blipFill rotWithShape="1">
          <a:blip r:embed="rId5">
            <a:alphaModFix/>
          </a:blip>
          <a:srcRect b="20307" l="0" r="4039" t="18153"/>
          <a:stretch/>
        </p:blipFill>
        <p:spPr>
          <a:xfrm>
            <a:off x="3239725" y="1549075"/>
            <a:ext cx="2812325" cy="1352078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8771" y="1316350"/>
            <a:ext cx="1769829" cy="1871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451050" y="362650"/>
            <a:ext cx="8241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</a:t>
            </a:r>
            <a:endParaRPr/>
          </a:p>
        </p:txBody>
      </p:sp>
      <p:sp>
        <p:nvSpPr>
          <p:cNvPr id="205" name="Google Shape;205;p33"/>
          <p:cNvSpPr txBox="1"/>
          <p:nvPr>
            <p:ph idx="1" type="body"/>
          </p:nvPr>
        </p:nvSpPr>
        <p:spPr>
          <a:xfrm>
            <a:off x="3343235" y="29209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are some objects they can build from the story?</a:t>
            </a:r>
            <a:endParaRPr/>
          </a:p>
        </p:txBody>
      </p:sp>
      <p:sp>
        <p:nvSpPr>
          <p:cNvPr id="206" name="Google Shape;206;p33"/>
          <p:cNvSpPr txBox="1"/>
          <p:nvPr>
            <p:ph idx="2" type="subTitle"/>
          </p:nvPr>
        </p:nvSpPr>
        <p:spPr>
          <a:xfrm>
            <a:off x="3320550" y="25058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Inspiring Objects</a:t>
            </a:r>
            <a:endParaRPr/>
          </a:p>
        </p:txBody>
      </p:sp>
      <p:sp>
        <p:nvSpPr>
          <p:cNvPr id="207" name="Google Shape;207;p33"/>
          <p:cNvSpPr txBox="1"/>
          <p:nvPr>
            <p:ph idx="3" type="body"/>
          </p:nvPr>
        </p:nvSpPr>
        <p:spPr>
          <a:xfrm>
            <a:off x="515300" y="29209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an engaging story my children love to read?</a:t>
            </a:r>
            <a:endParaRPr/>
          </a:p>
        </p:txBody>
      </p:sp>
      <p:sp>
        <p:nvSpPr>
          <p:cNvPr id="208" name="Google Shape;208;p33"/>
          <p:cNvSpPr txBox="1"/>
          <p:nvPr>
            <p:ph idx="4" type="subTitle"/>
          </p:nvPr>
        </p:nvSpPr>
        <p:spPr>
          <a:xfrm>
            <a:off x="492650" y="2505910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Story</a:t>
            </a:r>
            <a:endParaRPr/>
          </a:p>
        </p:txBody>
      </p:sp>
      <p:sp>
        <p:nvSpPr>
          <p:cNvPr id="209" name="Google Shape;209;p33"/>
          <p:cNvSpPr txBox="1"/>
          <p:nvPr>
            <p:ph idx="5" type="body"/>
          </p:nvPr>
        </p:nvSpPr>
        <p:spPr>
          <a:xfrm>
            <a:off x="6171075" y="2920901"/>
            <a:ext cx="2457600" cy="19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math concepts can I foster through intentional questioning and play?</a:t>
            </a:r>
            <a:endParaRPr/>
          </a:p>
        </p:txBody>
      </p:sp>
      <p:sp>
        <p:nvSpPr>
          <p:cNvPr id="210" name="Google Shape;210;p33"/>
          <p:cNvSpPr txBox="1"/>
          <p:nvPr>
            <p:ph idx="6" type="subTitle"/>
          </p:nvPr>
        </p:nvSpPr>
        <p:spPr>
          <a:xfrm>
            <a:off x="6148425" y="2505897"/>
            <a:ext cx="2502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Concepts</a:t>
            </a:r>
            <a:endParaRPr/>
          </a:p>
        </p:txBody>
      </p:sp>
      <p:grpSp>
        <p:nvGrpSpPr>
          <p:cNvPr id="211" name="Google Shape;211;p33"/>
          <p:cNvGrpSpPr/>
          <p:nvPr/>
        </p:nvGrpSpPr>
        <p:grpSpPr>
          <a:xfrm>
            <a:off x="1358336" y="1471677"/>
            <a:ext cx="771559" cy="764590"/>
            <a:chOff x="1733600" y="2454450"/>
            <a:chExt cx="677400" cy="671400"/>
          </a:xfrm>
        </p:grpSpPr>
        <p:sp>
          <p:nvSpPr>
            <p:cNvPr id="212" name="Google Shape;212;p33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1855969" y="2549133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214" name="Google Shape;214;p33"/>
          <p:cNvGrpSpPr/>
          <p:nvPr/>
        </p:nvGrpSpPr>
        <p:grpSpPr>
          <a:xfrm>
            <a:off x="4186219" y="1509778"/>
            <a:ext cx="771559" cy="764590"/>
            <a:chOff x="4233300" y="2436925"/>
            <a:chExt cx="677400" cy="671400"/>
          </a:xfrm>
        </p:grpSpPr>
        <p:sp>
          <p:nvSpPr>
            <p:cNvPr id="215" name="Google Shape;215;p33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4355669" y="2531608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217" name="Google Shape;217;p33"/>
          <p:cNvGrpSpPr/>
          <p:nvPr/>
        </p:nvGrpSpPr>
        <p:grpSpPr>
          <a:xfrm>
            <a:off x="7014102" y="1503176"/>
            <a:ext cx="771559" cy="764590"/>
            <a:chOff x="7045775" y="2472238"/>
            <a:chExt cx="677400" cy="671400"/>
          </a:xfrm>
        </p:grpSpPr>
        <p:sp>
          <p:nvSpPr>
            <p:cNvPr id="218" name="Google Shape;218;p33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7168144" y="2566921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20" name="Google Shape;220;p33"/>
          <p:cNvSpPr/>
          <p:nvPr/>
        </p:nvSpPr>
        <p:spPr>
          <a:xfrm>
            <a:off x="4194750" y="1002539"/>
            <a:ext cx="754500" cy="9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750" y="1593801"/>
            <a:ext cx="57269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3550" y="1599125"/>
            <a:ext cx="57269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9499" y="1586038"/>
            <a:ext cx="572698" cy="57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IMS Brand">
  <a:themeElements>
    <a:clrScheme name="Simple Light">
      <a:dk1>
        <a:srgbClr val="4752A3"/>
      </a:dk1>
      <a:lt1>
        <a:srgbClr val="FFFFFF"/>
      </a:lt1>
      <a:dk2>
        <a:srgbClr val="26B9E9"/>
      </a:dk2>
      <a:lt2>
        <a:srgbClr val="4752A3"/>
      </a:lt2>
      <a:accent1>
        <a:srgbClr val="F6871F"/>
      </a:accent1>
      <a:accent2>
        <a:srgbClr val="B44A9C"/>
      </a:accent2>
      <a:accent3>
        <a:srgbClr val="EB3429"/>
      </a:accent3>
      <a:accent4>
        <a:srgbClr val="919396"/>
      </a:accent4>
      <a:accent5>
        <a:srgbClr val="EDF9FF"/>
      </a:accent5>
      <a:accent6>
        <a:srgbClr val="4752A3"/>
      </a:accent6>
      <a:hlink>
        <a:srgbClr val="B44A9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14D612FCE3B48B3438FB0856801E4" ma:contentTypeVersion="14" ma:contentTypeDescription="Create a new document." ma:contentTypeScope="" ma:versionID="2222da39910a3f9a89481ddcf1304eba">
  <xsd:schema xmlns:xsd="http://www.w3.org/2001/XMLSchema" xmlns:xs="http://www.w3.org/2001/XMLSchema" xmlns:p="http://schemas.microsoft.com/office/2006/metadata/properties" xmlns:ns2="4ae3f3b2-0ada-4e88-ba50-315a31c5ba07" xmlns:ns3="705b290b-649d-4e63-b40a-d874e9293c12" targetNamespace="http://schemas.microsoft.com/office/2006/metadata/properties" ma:root="true" ma:fieldsID="b92990ec12282a51597e5fc1c5b0b7f7" ns2:_="" ns3:_="">
    <xsd:import namespace="4ae3f3b2-0ada-4e88-ba50-315a31c5ba07"/>
    <xsd:import namespace="705b290b-649d-4e63-b40a-d874e929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3f3b2-0ada-4e88-ba50-315a31c5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290b-649d-4e63-b40a-d874e929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54A1F5-246C-42C0-95FD-E34A149DDF7C}"/>
</file>

<file path=customXml/itemProps2.xml><?xml version="1.0" encoding="utf-8"?>
<ds:datastoreItem xmlns:ds="http://schemas.openxmlformats.org/officeDocument/2006/customXml" ds:itemID="{7C9BA521-BD66-498B-AB77-CCCD0FEF2353}"/>
</file>

<file path=customXml/itemProps3.xml><?xml version="1.0" encoding="utf-8"?>
<ds:datastoreItem xmlns:ds="http://schemas.openxmlformats.org/officeDocument/2006/customXml" ds:itemID="{97877666-1C25-409D-8227-61DC0451ABA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0x01010060214D612FCE3B48B3438FB0856801E4</vt:lpwstr>
  </property>
</Properties>
</file>