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75"/>
  </p:notesMasterIdLst>
  <p:sldIdLst>
    <p:sldId id="256" r:id="rId2"/>
    <p:sldId id="585" r:id="rId3"/>
    <p:sldId id="862" r:id="rId4"/>
    <p:sldId id="959" r:id="rId5"/>
    <p:sldId id="952" r:id="rId6"/>
    <p:sldId id="958" r:id="rId7"/>
    <p:sldId id="955" r:id="rId8"/>
    <p:sldId id="956" r:id="rId9"/>
    <p:sldId id="957" r:id="rId10"/>
    <p:sldId id="960" r:id="rId11"/>
    <p:sldId id="966" r:id="rId12"/>
    <p:sldId id="967" r:id="rId13"/>
    <p:sldId id="970" r:id="rId14"/>
    <p:sldId id="834" r:id="rId15"/>
    <p:sldId id="833" r:id="rId16"/>
    <p:sldId id="831" r:id="rId17"/>
    <p:sldId id="832" r:id="rId18"/>
    <p:sldId id="835" r:id="rId19"/>
    <p:sldId id="836" r:id="rId20"/>
    <p:sldId id="837" r:id="rId21"/>
    <p:sldId id="838" r:id="rId22"/>
    <p:sldId id="839" r:id="rId23"/>
    <p:sldId id="840" r:id="rId24"/>
    <p:sldId id="841" r:id="rId25"/>
    <p:sldId id="842" r:id="rId26"/>
    <p:sldId id="843" r:id="rId27"/>
    <p:sldId id="844" r:id="rId28"/>
    <p:sldId id="845" r:id="rId29"/>
    <p:sldId id="846" r:id="rId30"/>
    <p:sldId id="847" r:id="rId31"/>
    <p:sldId id="848" r:id="rId32"/>
    <p:sldId id="849" r:id="rId33"/>
    <p:sldId id="850" r:id="rId34"/>
    <p:sldId id="851" r:id="rId35"/>
    <p:sldId id="852" r:id="rId36"/>
    <p:sldId id="853" r:id="rId37"/>
    <p:sldId id="854" r:id="rId38"/>
    <p:sldId id="855" r:id="rId39"/>
    <p:sldId id="856" r:id="rId40"/>
    <p:sldId id="857" r:id="rId41"/>
    <p:sldId id="858" r:id="rId42"/>
    <p:sldId id="859" r:id="rId43"/>
    <p:sldId id="860" r:id="rId44"/>
    <p:sldId id="861" r:id="rId45"/>
    <p:sldId id="983" r:id="rId46"/>
    <p:sldId id="982" r:id="rId47"/>
    <p:sldId id="961" r:id="rId48"/>
    <p:sldId id="972" r:id="rId49"/>
    <p:sldId id="973" r:id="rId50"/>
    <p:sldId id="803" r:id="rId51"/>
    <p:sldId id="804" r:id="rId52"/>
    <p:sldId id="969" r:id="rId53"/>
    <p:sldId id="974" r:id="rId54"/>
    <p:sldId id="975" r:id="rId55"/>
    <p:sldId id="976" r:id="rId56"/>
    <p:sldId id="977" r:id="rId57"/>
    <p:sldId id="978" r:id="rId58"/>
    <p:sldId id="979" r:id="rId59"/>
    <p:sldId id="980" r:id="rId60"/>
    <p:sldId id="981" r:id="rId61"/>
    <p:sldId id="807" r:id="rId62"/>
    <p:sldId id="962" r:id="rId63"/>
    <p:sldId id="965" r:id="rId64"/>
    <p:sldId id="963" r:id="rId65"/>
    <p:sldId id="784" r:id="rId66"/>
    <p:sldId id="971" r:id="rId67"/>
    <p:sldId id="353" r:id="rId68"/>
    <p:sldId id="885" r:id="rId69"/>
    <p:sldId id="879" r:id="rId70"/>
    <p:sldId id="884" r:id="rId71"/>
    <p:sldId id="953" r:id="rId72"/>
    <p:sldId id="968" r:id="rId73"/>
    <p:sldId id="717"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52"/>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52"/>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52"/>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52"/>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52"/>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52"/>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52"/>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52"/>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52"/>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7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58" autoAdjust="0"/>
    <p:restoredTop sz="94624"/>
  </p:normalViewPr>
  <p:slideViewPr>
    <p:cSldViewPr>
      <p:cViewPr varScale="1">
        <p:scale>
          <a:sx n="90" d="100"/>
          <a:sy n="90" d="100"/>
        </p:scale>
        <p:origin x="528" y="192"/>
      </p:cViewPr>
      <p:guideLst>
        <p:guide orient="horz" pos="2160"/>
        <p:guide pos="7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fld id="{0BEEB265-086A-0A4B-BE05-C3792E9CEC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92AEA44E-F6A0-DE47-AC6B-A1A774C8F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A06C28-D26B-9A4D-A502-0F412822F8CE}" type="slidenum">
              <a:rPr lang="en-US" altLang="en-US" sz="1200" smtClean="0"/>
              <a:pPr/>
              <a:t>1</a:t>
            </a:fld>
            <a:endParaRPr lang="en-US" altLang="en-US" sz="1200"/>
          </a:p>
        </p:txBody>
      </p:sp>
      <p:sp>
        <p:nvSpPr>
          <p:cNvPr id="6146" name="Rectangle 2">
            <a:extLst>
              <a:ext uri="{FF2B5EF4-FFF2-40B4-BE49-F238E27FC236}">
                <a16:creationId xmlns:a16="http://schemas.microsoft.com/office/drawing/2014/main" id="{582384DC-D4BC-C841-913C-AFE6852EB3A4}"/>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17F18413-4291-6447-9724-F182BEEDE3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BECEB933-ACF1-6841-AB40-5709BBA90583}"/>
              </a:ext>
            </a:extLst>
          </p:cNvPr>
          <p:cNvSpPr>
            <a:spLocks noGrp="1" noRot="1" noChangeAspect="1" noChangeArrowheads="1" noTextEdit="1"/>
          </p:cNvSpPr>
          <p:nvPr>
            <p:ph type="sldImg"/>
          </p:nvPr>
        </p:nvSpPr>
        <p:spPr>
          <a:ln/>
        </p:spPr>
      </p:sp>
      <p:sp>
        <p:nvSpPr>
          <p:cNvPr id="10242" name="Notes Placeholder 2">
            <a:extLst>
              <a:ext uri="{FF2B5EF4-FFF2-40B4-BE49-F238E27FC236}">
                <a16:creationId xmlns:a16="http://schemas.microsoft.com/office/drawing/2014/main" id="{F8C2A634-0B35-6947-ACF3-D23E482989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0243" name="Slide Number Placeholder 3">
            <a:extLst>
              <a:ext uri="{FF2B5EF4-FFF2-40B4-BE49-F238E27FC236}">
                <a16:creationId xmlns:a16="http://schemas.microsoft.com/office/drawing/2014/main" id="{7EA96766-5857-364E-8DDA-6E23963F18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CA250B-4C94-B64F-94EE-802415C69EFE}" type="slidenum">
              <a:rPr lang="en-US" altLang="en-US" sz="1200" smtClean="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44897331-2842-4CAA-A357-CE6BC5BD9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1FEC3D-F9AA-4FBA-8E94-BF479FB9CCAC}" type="slidenum">
              <a:rPr lang="en-US" altLang="en-US" sz="1200"/>
              <a:pPr/>
              <a:t>67</a:t>
            </a:fld>
            <a:endParaRPr lang="en-US" altLang="en-US" sz="1200"/>
          </a:p>
        </p:txBody>
      </p:sp>
      <p:sp>
        <p:nvSpPr>
          <p:cNvPr id="112643" name="Rectangle 1026">
            <a:extLst>
              <a:ext uri="{FF2B5EF4-FFF2-40B4-BE49-F238E27FC236}">
                <a16:creationId xmlns:a16="http://schemas.microsoft.com/office/drawing/2014/main" id="{4FDC998D-AE3F-4277-842B-AC442F36894F}"/>
              </a:ext>
            </a:extLst>
          </p:cNvPr>
          <p:cNvSpPr>
            <a:spLocks noGrp="1" noRot="1" noChangeAspect="1" noChangeArrowheads="1"/>
          </p:cNvSpPr>
          <p:nvPr>
            <p:ph type="sldImg"/>
          </p:nvPr>
        </p:nvSpPr>
        <p:spPr>
          <a:solidFill>
            <a:srgbClr val="FFFFFF"/>
          </a:solidFill>
          <a:ln/>
        </p:spPr>
      </p:sp>
      <p:sp>
        <p:nvSpPr>
          <p:cNvPr id="112644" name="Rectangle 1027">
            <a:extLst>
              <a:ext uri="{FF2B5EF4-FFF2-40B4-BE49-F238E27FC236}">
                <a16:creationId xmlns:a16="http://schemas.microsoft.com/office/drawing/2014/main" id="{BCD6D734-F46B-43A4-A084-6F472C3DEDF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3111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2EBC57B-DB88-5C44-9298-6C6571A8B401}" type="slidenum">
              <a:rPr lang="en-US">
                <a:latin typeface="Arial" charset="-52"/>
                <a:ea typeface="ＭＳ Ｐゴシック" charset="-128"/>
                <a:cs typeface="ＭＳ Ｐゴシック" charset="-128"/>
              </a:rPr>
              <a:pPr/>
              <a:t>73</a:t>
            </a:fld>
            <a:endParaRPr lang="en-US">
              <a:latin typeface="Arial" charset="-52"/>
              <a:ea typeface="ＭＳ Ｐゴシック" charset="-128"/>
              <a:cs typeface="ＭＳ Ｐゴシック" charset="-128"/>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latin typeface="Arial" charset="-52"/>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full_bleed_bar"/>
          <p:cNvPicPr>
            <a:picLocks noChangeAspect="1" noChangeArrowheads="1"/>
          </p:cNvPicPr>
          <p:nvPr/>
        </p:nvPicPr>
        <p:blipFill>
          <a:blip r:embed="rId2"/>
          <a:srcRect/>
          <a:stretch>
            <a:fillRect/>
          </a:stretch>
        </p:blipFill>
        <p:spPr bwMode="auto">
          <a:xfrm>
            <a:off x="0" y="6248400"/>
            <a:ext cx="9144000" cy="258763"/>
          </a:xfrm>
          <a:prstGeom prst="rect">
            <a:avLst/>
          </a:prstGeom>
          <a:noFill/>
          <a:ln w="9525">
            <a:noFill/>
            <a:miter lim="800000"/>
            <a:headEnd/>
            <a:tailEnd/>
          </a:ln>
        </p:spPr>
      </p:pic>
      <p:sp>
        <p:nvSpPr>
          <p:cNvPr id="4098" name="Rectangle 2"/>
          <p:cNvSpPr>
            <a:spLocks noGrp="1" noChangeArrowheads="1"/>
          </p:cNvSpPr>
          <p:nvPr>
            <p:ph type="ctrTitle"/>
          </p:nvPr>
        </p:nvSpPr>
        <p:spPr>
          <a:xfrm>
            <a:off x="457200" y="609600"/>
            <a:ext cx="8153400" cy="1143000"/>
          </a:xfrm>
        </p:spPr>
        <p:txBody>
          <a:bodyP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457200" y="1752600"/>
            <a:ext cx="8153400" cy="1752600"/>
          </a:xfrm>
        </p:spPr>
        <p:txBody>
          <a:bodyPr/>
          <a:lstStyle>
            <a:lvl1pPr marL="0" indent="0" algn="ctr">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9240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56197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09600"/>
            <a:ext cx="7696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696200" cy="1143000"/>
          </a:xfrm>
        </p:spPr>
        <p:txBody>
          <a:bodyPr/>
          <a:lstStyle/>
          <a:p>
            <a:r>
              <a:rPr lang="en-US"/>
              <a:t>Click to edit Master title style</a:t>
            </a:r>
          </a:p>
        </p:txBody>
      </p:sp>
      <p:sp>
        <p:nvSpPr>
          <p:cNvPr id="3" name="Content Placeholder 2"/>
          <p:cNvSpPr>
            <a:spLocks noGrp="1"/>
          </p:cNvSpPr>
          <p:nvPr>
            <p:ph sz="half" idx="1"/>
          </p:nvPr>
        </p:nvSpPr>
        <p:spPr>
          <a:xfrm>
            <a:off x="1219200" y="1981200"/>
            <a:ext cx="7696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114800"/>
            <a:ext cx="7696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lIns="91425" tIns="91425" rIns="91425" bIns="91425">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a:extLst>
              <a:ext uri="{FF2B5EF4-FFF2-40B4-BE49-F238E27FC236}">
                <a16:creationId xmlns:a16="http://schemas.microsoft.com/office/drawing/2014/main" id="{8D64EF62-85C9-FC4A-8530-312BA6D68AE6}"/>
              </a:ext>
            </a:extLst>
          </p:cNvPr>
          <p:cNvSpPr txBox="1">
            <a:spLocks noGrp="1"/>
          </p:cNvSpPr>
          <p:nvPr>
            <p:ph type="sldNum" idx="10"/>
          </p:nvPr>
        </p:nvSpPr>
        <p:spPr>
          <a:xfrm>
            <a:off x="8472488" y="6218238"/>
            <a:ext cx="549275" cy="523875"/>
          </a:xfrm>
          <a:prstGeom prst="rect">
            <a:avLst/>
          </a:prstGeom>
        </p:spPr>
        <p:txBody>
          <a:bodyPr vert="horz" wrap="square" lIns="91425" tIns="91425" rIns="91425" bIns="91425" numCol="1" anchor="ctr" anchorCtr="0" compatLnSpc="1">
            <a:prstTxWarp prst="textNoShape">
              <a:avLst/>
            </a:prstTxWarp>
            <a:noAutofit/>
          </a:bodyPr>
          <a:lstStyle>
            <a:lvl1pPr algn="r">
              <a:defRPr/>
            </a:lvl1pPr>
          </a:lstStyle>
          <a:p>
            <a:pPr>
              <a:defRPr/>
            </a:pPr>
            <a:fld id="{4D2C06D9-956A-A849-B14D-038C769CE8FD}" type="slidenum">
              <a:rPr lang="en-US" altLang="en-US"/>
              <a:pPr>
                <a:defRPr/>
              </a:pPr>
              <a:t>‹#›</a:t>
            </a:fld>
            <a:endParaRPr lang="en-US" altLang="en-US"/>
          </a:p>
        </p:txBody>
      </p:sp>
    </p:spTree>
    <p:extLst>
      <p:ext uri="{BB962C8B-B14F-4D97-AF65-F5344CB8AC3E}">
        <p14:creationId xmlns:p14="http://schemas.microsoft.com/office/powerpoint/2010/main" val="224552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C SJM PPT INSIDE TEMP B"/>
          <p:cNvPicPr>
            <a:picLocks noChangeAspect="1" noChangeArrowheads="1"/>
          </p:cNvPicPr>
          <p:nvPr/>
        </p:nvPicPr>
        <p:blipFill>
          <a:blip r:embed="rId16"/>
          <a:srcRect/>
          <a:stretch>
            <a:fillRect/>
          </a:stretch>
        </p:blipFill>
        <p:spPr bwMode="auto">
          <a:xfrm>
            <a:off x="0" y="0"/>
            <a:ext cx="9159875" cy="6870700"/>
          </a:xfrm>
          <a:prstGeom prst="rect">
            <a:avLst/>
          </a:prstGeom>
          <a:noFill/>
          <a:ln w="9525">
            <a:noFill/>
            <a:miter lim="800000"/>
            <a:headEnd/>
            <a:tailEnd/>
          </a:ln>
        </p:spPr>
      </p:pic>
      <p:sp>
        <p:nvSpPr>
          <p:cNvPr id="3075" name="Rectangle 3"/>
          <p:cNvSpPr>
            <a:spLocks noChangeArrowheads="1"/>
          </p:cNvSpPr>
          <p:nvPr/>
        </p:nvSpPr>
        <p:spPr bwMode="auto">
          <a:xfrm>
            <a:off x="5989638" y="6237288"/>
            <a:ext cx="3124200" cy="457200"/>
          </a:xfrm>
          <a:prstGeom prst="rect">
            <a:avLst/>
          </a:prstGeom>
          <a:noFill/>
          <a:ln w="9525">
            <a:noFill/>
            <a:miter lim="800000"/>
            <a:headEnd/>
            <a:tailEnd/>
          </a:ln>
          <a:effectLst/>
        </p:spPr>
        <p:txBody>
          <a:bodyPr>
            <a:prstTxWarp prst="textNoShape">
              <a:avLst/>
            </a:prstTxWarp>
          </a:bodyPr>
          <a:lstStyle/>
          <a:p>
            <a:pPr algn="r">
              <a:defRPr/>
            </a:pPr>
            <a:fld id="{89DAAF11-9B42-9347-AADA-0AB1531DD2CB}" type="slidenum">
              <a:rPr lang="en-US" sz="1400">
                <a:solidFill>
                  <a:srgbClr val="000000"/>
                </a:solidFill>
                <a:latin typeface="Arial" pitchFamily="-107" charset="0"/>
                <a:ea typeface="ＭＳ Ｐゴシック" pitchFamily="-107" charset="-128"/>
                <a:cs typeface="ＭＳ Ｐゴシック" pitchFamily="-107" charset="-128"/>
              </a:rPr>
              <a:pPr algn="r">
                <a:defRPr/>
              </a:pPr>
              <a:t>‹#›</a:t>
            </a:fld>
            <a:endParaRPr lang="en-US" sz="1400">
              <a:solidFill>
                <a:srgbClr val="000000"/>
              </a:solidFill>
              <a:latin typeface="Arial" pitchFamily="-107" charset="0"/>
              <a:ea typeface="ＭＳ Ｐゴシック" pitchFamily="-107" charset="-128"/>
              <a:cs typeface="ＭＳ Ｐゴシック" pitchFamily="-107" charset="-128"/>
            </a:endParaRPr>
          </a:p>
        </p:txBody>
      </p:sp>
      <p:sp>
        <p:nvSpPr>
          <p:cNvPr id="1028" name="Rectangle 4"/>
          <p:cNvSpPr>
            <a:spLocks noGrp="1" noChangeArrowheads="1"/>
          </p:cNvSpPr>
          <p:nvPr>
            <p:ph type="title"/>
          </p:nvPr>
        </p:nvSpPr>
        <p:spPr bwMode="auto">
          <a:xfrm>
            <a:off x="1219200" y="6096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1219200" y="1981200"/>
            <a:ext cx="7696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52"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3"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resourc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B61A91D9-B792-E342-A04A-1A7AD87913D1}"/>
              </a:ext>
            </a:extLst>
          </p:cNvPr>
          <p:cNvSpPr>
            <a:spLocks noGrp="1" noChangeArrowheads="1"/>
          </p:cNvSpPr>
          <p:nvPr>
            <p:ph type="title"/>
          </p:nvPr>
        </p:nvSpPr>
        <p:spPr>
          <a:xfrm>
            <a:off x="914400" y="1371600"/>
            <a:ext cx="7696200" cy="2971800"/>
          </a:xfrm>
        </p:spPr>
        <p:txBody>
          <a:bodyPr/>
          <a:lstStyle/>
          <a:p>
            <a:pPr eaLnBrk="1" hangingPunct="1"/>
            <a:r>
              <a:rPr lang="en-US" altLang="en-US" sz="4000" b="1" dirty="0">
                <a:solidFill>
                  <a:srgbClr val="FF6600"/>
                </a:solidFill>
              </a:rPr>
              <a:t>Links and Leaps: </a:t>
            </a:r>
            <a:br>
              <a:rPr lang="en-US" altLang="en-US" sz="4000" b="1" dirty="0">
                <a:solidFill>
                  <a:srgbClr val="FF6600"/>
                </a:solidFill>
              </a:rPr>
            </a:br>
            <a:r>
              <a:rPr lang="en-US" altLang="en-US" sz="4000" b="1" dirty="0">
                <a:solidFill>
                  <a:srgbClr val="FF6600"/>
                </a:solidFill>
              </a:rPr>
              <a:t>Making Connections Across the Early Math Curriculum</a:t>
            </a:r>
            <a:br>
              <a:rPr lang="en-US" altLang="en-US" sz="4000" dirty="0"/>
            </a:br>
            <a:br>
              <a:rPr lang="en-US" altLang="en-US" sz="4800" dirty="0"/>
            </a:br>
            <a:br>
              <a:rPr lang="en-US" altLang="en-US" sz="4800" dirty="0"/>
            </a:br>
            <a:endParaRPr lang="en-US" altLang="en-US" sz="4800" dirty="0"/>
          </a:p>
        </p:txBody>
      </p:sp>
      <p:sp>
        <p:nvSpPr>
          <p:cNvPr id="5122" name="Rectangle 3">
            <a:extLst>
              <a:ext uri="{FF2B5EF4-FFF2-40B4-BE49-F238E27FC236}">
                <a16:creationId xmlns:a16="http://schemas.microsoft.com/office/drawing/2014/main" id="{64A7344C-0FD5-2448-82F4-81CC96B6983C}"/>
              </a:ext>
            </a:extLst>
          </p:cNvPr>
          <p:cNvSpPr>
            <a:spLocks noGrp="1" noChangeArrowheads="1"/>
          </p:cNvSpPr>
          <p:nvPr>
            <p:ph type="body" idx="1"/>
          </p:nvPr>
        </p:nvSpPr>
        <p:spPr>
          <a:xfrm>
            <a:off x="1066800" y="3962400"/>
            <a:ext cx="8382000" cy="1295400"/>
          </a:xfrm>
        </p:spPr>
        <p:txBody>
          <a:bodyPr/>
          <a:lstStyle/>
          <a:p>
            <a:pPr eaLnBrk="1" hangingPunct="1"/>
            <a:r>
              <a:rPr lang="en-US" altLang="en-US" dirty="0"/>
              <a:t>California Early Math Symposium </a:t>
            </a:r>
          </a:p>
          <a:p>
            <a:pPr eaLnBrk="1" hangingPunct="1"/>
            <a:r>
              <a:rPr lang="en-US" altLang="en-US" sz="2400" dirty="0"/>
              <a:t>June 24, 2022</a:t>
            </a:r>
          </a:p>
          <a:p>
            <a:pPr eaLnBrk="1" hangingPunct="1"/>
            <a:endParaRPr lang="en-US" altLang="en-US" sz="2400" dirty="0"/>
          </a:p>
          <a:p>
            <a:pPr eaLnBrk="1" hangingPunct="1"/>
            <a:endParaRPr lang="en-US" altLang="en-US" sz="2800" dirty="0"/>
          </a:p>
          <a:p>
            <a:pPr eaLnBrk="1" hangingPunct="1"/>
            <a:endParaRPr lang="en-US" altLang="en-US" sz="2800" dirty="0"/>
          </a:p>
          <a:p>
            <a:pPr eaLnBrk="1" hangingPunct="1"/>
            <a:endParaRPr lang="en-US" altLang="en-US" sz="2800" dirty="0"/>
          </a:p>
        </p:txBody>
      </p:sp>
      <p:sp>
        <p:nvSpPr>
          <p:cNvPr id="2" name="TextBox 1">
            <a:extLst>
              <a:ext uri="{FF2B5EF4-FFF2-40B4-BE49-F238E27FC236}">
                <a16:creationId xmlns:a16="http://schemas.microsoft.com/office/drawing/2014/main" id="{A2428C6F-F2F0-9B16-3578-ED766910CC70}"/>
              </a:ext>
            </a:extLst>
          </p:cNvPr>
          <p:cNvSpPr txBox="1"/>
          <p:nvPr/>
        </p:nvSpPr>
        <p:spPr>
          <a:xfrm>
            <a:off x="593124" y="3719384"/>
            <a:ext cx="184731" cy="461665"/>
          </a:xfrm>
          <a:prstGeom prst="rect">
            <a:avLst/>
          </a:prstGeom>
          <a:noFill/>
        </p:spPr>
        <p:txBody>
          <a:bodyPr wrap="none" rtlCol="0">
            <a:spAutoFit/>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27A2-FE93-942B-B8E9-E9D634F568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EA6352-1DC5-0338-ED01-3A100896C6D1}"/>
              </a:ext>
            </a:extLst>
          </p:cNvPr>
          <p:cNvSpPr>
            <a:spLocks noGrp="1"/>
          </p:cNvSpPr>
          <p:nvPr>
            <p:ph idx="1"/>
          </p:nvPr>
        </p:nvSpPr>
        <p:spPr>
          <a:xfrm>
            <a:off x="1219200" y="381000"/>
            <a:ext cx="7696200" cy="5715000"/>
          </a:xfrm>
        </p:spPr>
        <p:txBody>
          <a:bodyPr/>
          <a:lstStyle/>
          <a:p>
            <a:r>
              <a:rPr lang="en-US" dirty="0"/>
              <a:t>All early childhood educators understand there is so much more to counting than reciting the numbers. Children who experience an early mathematics curriculum develop an understanding behind the counting.  </a:t>
            </a:r>
          </a:p>
          <a:p>
            <a:r>
              <a:rPr lang="en-US" dirty="0"/>
              <a:t>That understanding leads to </a:t>
            </a:r>
            <a:r>
              <a:rPr lang="en-US" dirty="0">
                <a:solidFill>
                  <a:srgbClr val="FF6600"/>
                </a:solidFill>
              </a:rPr>
              <a:t>confidence</a:t>
            </a:r>
            <a:r>
              <a:rPr lang="en-US" dirty="0"/>
              <a:t>, </a:t>
            </a:r>
            <a:r>
              <a:rPr lang="en-US" dirty="0">
                <a:solidFill>
                  <a:srgbClr val="FF6600"/>
                </a:solidFill>
              </a:rPr>
              <a:t>joy</a:t>
            </a:r>
            <a:r>
              <a:rPr lang="en-US" dirty="0"/>
              <a:t>, </a:t>
            </a:r>
            <a:r>
              <a:rPr lang="en-US" dirty="0">
                <a:solidFill>
                  <a:srgbClr val="FF6600"/>
                </a:solidFill>
              </a:rPr>
              <a:t>mathematical empowerment</a:t>
            </a:r>
            <a:r>
              <a:rPr lang="en-US" dirty="0"/>
              <a:t> and </a:t>
            </a:r>
            <a:r>
              <a:rPr lang="en-US" dirty="0">
                <a:solidFill>
                  <a:srgbClr val="FF6600"/>
                </a:solidFill>
              </a:rPr>
              <a:t>success</a:t>
            </a:r>
            <a:r>
              <a:rPr lang="en-US" dirty="0"/>
              <a:t>. </a:t>
            </a:r>
          </a:p>
          <a:p>
            <a:endParaRPr lang="en-US" dirty="0"/>
          </a:p>
          <a:p>
            <a:r>
              <a:rPr lang="en-US" sz="2000" dirty="0"/>
              <a:t>Catherine Kuhns: National Board Certified Teacher/Early Childhood. Presidential Honoree/Mathematics. Author.</a:t>
            </a:r>
          </a:p>
        </p:txBody>
      </p:sp>
    </p:spTree>
    <p:extLst>
      <p:ext uri="{BB962C8B-B14F-4D97-AF65-F5344CB8AC3E}">
        <p14:creationId xmlns:p14="http://schemas.microsoft.com/office/powerpoint/2010/main" val="247156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57446D-2588-F0AC-57AE-713052F04CF6}"/>
              </a:ext>
            </a:extLst>
          </p:cNvPr>
          <p:cNvSpPr>
            <a:spLocks noGrp="1"/>
          </p:cNvSpPr>
          <p:nvPr>
            <p:ph/>
          </p:nvPr>
        </p:nvSpPr>
        <p:spPr/>
        <p:txBody>
          <a:bodyPr/>
          <a:lstStyle/>
          <a:p>
            <a:r>
              <a:rPr lang="en-US" sz="4000" b="1" dirty="0">
                <a:solidFill>
                  <a:srgbClr val="FF6600"/>
                </a:solidFill>
              </a:rPr>
              <a:t>More Examples of Leaps:</a:t>
            </a:r>
          </a:p>
          <a:p>
            <a:endParaRPr lang="en-US" dirty="0"/>
          </a:p>
          <a:p>
            <a:r>
              <a:rPr lang="en-US" dirty="0"/>
              <a:t>Doubling</a:t>
            </a:r>
          </a:p>
          <a:p>
            <a:r>
              <a:rPr lang="en-US" dirty="0"/>
              <a:t>Skip-Counting:</a:t>
            </a:r>
          </a:p>
          <a:p>
            <a:r>
              <a:rPr lang="en-US" dirty="0"/>
              <a:t>	2’s, 3’s, 4’s, 5’s,10’s</a:t>
            </a:r>
          </a:p>
          <a:p>
            <a:r>
              <a:rPr lang="en-US" dirty="0"/>
              <a:t>Using Tallies</a:t>
            </a:r>
          </a:p>
          <a:p>
            <a:r>
              <a:rPr lang="en-US" dirty="0"/>
              <a:t>Equal Sets</a:t>
            </a:r>
          </a:p>
          <a:p>
            <a:endParaRPr lang="en-US" dirty="0"/>
          </a:p>
          <a:p>
            <a:r>
              <a:rPr lang="en-US" b="1" dirty="0">
                <a:solidFill>
                  <a:srgbClr val="FF6600"/>
                </a:solidFill>
              </a:rPr>
              <a:t>MULTIPLICATION</a:t>
            </a:r>
          </a:p>
          <a:p>
            <a:endParaRPr lang="en-US" dirty="0"/>
          </a:p>
        </p:txBody>
      </p:sp>
    </p:spTree>
    <p:extLst>
      <p:ext uri="{BB962C8B-B14F-4D97-AF65-F5344CB8AC3E}">
        <p14:creationId xmlns:p14="http://schemas.microsoft.com/office/powerpoint/2010/main" val="179484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18D697-5B8A-219A-7C7B-C9E3878DB69A}"/>
              </a:ext>
            </a:extLst>
          </p:cNvPr>
          <p:cNvSpPr>
            <a:spLocks noGrp="1"/>
          </p:cNvSpPr>
          <p:nvPr>
            <p:ph/>
          </p:nvPr>
        </p:nvSpPr>
        <p:spPr/>
        <p:txBody>
          <a:bodyPr/>
          <a:lstStyle/>
          <a:p>
            <a:r>
              <a:rPr lang="en-US" b="1" dirty="0">
                <a:solidFill>
                  <a:srgbClr val="FF6600"/>
                </a:solidFill>
              </a:rPr>
              <a:t>Fact Families:</a:t>
            </a:r>
          </a:p>
          <a:p>
            <a:endParaRPr lang="en-US" dirty="0"/>
          </a:p>
          <a:p>
            <a:r>
              <a:rPr lang="en-US" sz="5400" b="1" dirty="0"/>
              <a:t>5 + 3 = 8		3 + 5 = 8</a:t>
            </a:r>
          </a:p>
          <a:p>
            <a:endParaRPr lang="en-US" sz="5400" b="1" dirty="0"/>
          </a:p>
          <a:p>
            <a:r>
              <a:rPr lang="en-US" sz="5400" b="1" dirty="0"/>
              <a:t>8 – 5 = 3     8 – 3 = 5</a:t>
            </a:r>
            <a:r>
              <a:rPr lang="en-US" dirty="0"/>
              <a:t>		</a:t>
            </a:r>
          </a:p>
          <a:p>
            <a:endParaRPr lang="en-US" dirty="0"/>
          </a:p>
        </p:txBody>
      </p:sp>
    </p:spTree>
    <p:extLst>
      <p:ext uri="{BB962C8B-B14F-4D97-AF65-F5344CB8AC3E}">
        <p14:creationId xmlns:p14="http://schemas.microsoft.com/office/powerpoint/2010/main" val="36578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F436F5-16B4-2F36-A9F2-8EA6D44396E1}"/>
              </a:ext>
            </a:extLst>
          </p:cNvPr>
          <p:cNvSpPr>
            <a:spLocks noGrp="1"/>
          </p:cNvSpPr>
          <p:nvPr>
            <p:ph/>
          </p:nvPr>
        </p:nvSpPr>
        <p:spPr/>
        <p:txBody>
          <a:bodyPr/>
          <a:lstStyle/>
          <a:p>
            <a:r>
              <a:rPr lang="en-US" sz="4000" b="1" dirty="0">
                <a:solidFill>
                  <a:srgbClr val="FF6600"/>
                </a:solidFill>
              </a:rPr>
              <a:t>More Addition Strategies:</a:t>
            </a:r>
          </a:p>
          <a:p>
            <a:endParaRPr lang="en-US" sz="4000" dirty="0"/>
          </a:p>
          <a:p>
            <a:r>
              <a:rPr lang="en-US" sz="4800" dirty="0"/>
              <a:t>Regrouping</a:t>
            </a:r>
          </a:p>
        </p:txBody>
      </p:sp>
    </p:spTree>
    <p:extLst>
      <p:ext uri="{BB962C8B-B14F-4D97-AF65-F5344CB8AC3E}">
        <p14:creationId xmlns:p14="http://schemas.microsoft.com/office/powerpoint/2010/main" val="1709229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66222D1-C435-7949-A57B-E24AD52067EB}"/>
              </a:ext>
            </a:extLst>
          </p:cNvPr>
          <p:cNvPicPr>
            <a:picLocks noGrp="1" noChangeAspect="1"/>
          </p:cNvPicPr>
          <p:nvPr>
            <p:ph/>
          </p:nvPr>
        </p:nvPicPr>
        <p:blipFill>
          <a:blip r:embed="rId2"/>
          <a:stretch>
            <a:fillRect/>
          </a:stretch>
        </p:blipFill>
        <p:spPr>
          <a:xfrm>
            <a:off x="1463157" y="609600"/>
            <a:ext cx="7208285" cy="5486400"/>
          </a:xfrm>
          <a:prstGeom prst="rect">
            <a:avLst/>
          </a:prstGeom>
        </p:spPr>
      </p:pic>
    </p:spTree>
    <p:extLst>
      <p:ext uri="{BB962C8B-B14F-4D97-AF65-F5344CB8AC3E}">
        <p14:creationId xmlns:p14="http://schemas.microsoft.com/office/powerpoint/2010/main" val="253031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575A3F4-20FF-674A-8BAB-8D169B4B67E1}"/>
              </a:ext>
            </a:extLst>
          </p:cNvPr>
          <p:cNvPicPr>
            <a:picLocks noGrp="1" noChangeAspect="1"/>
          </p:cNvPicPr>
          <p:nvPr>
            <p:ph/>
          </p:nvPr>
        </p:nvPicPr>
        <p:blipFill>
          <a:blip r:embed="rId2"/>
          <a:stretch>
            <a:fillRect/>
          </a:stretch>
        </p:blipFill>
        <p:spPr>
          <a:xfrm>
            <a:off x="1645963" y="609600"/>
            <a:ext cx="6842674" cy="5486400"/>
          </a:xfrm>
          <a:prstGeom prst="rect">
            <a:avLst/>
          </a:prstGeom>
        </p:spPr>
      </p:pic>
    </p:spTree>
    <p:extLst>
      <p:ext uri="{BB962C8B-B14F-4D97-AF65-F5344CB8AC3E}">
        <p14:creationId xmlns:p14="http://schemas.microsoft.com/office/powerpoint/2010/main" val="2712858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99EC08F-578F-7A43-AC04-6CC818CFBCFA}"/>
              </a:ext>
            </a:extLst>
          </p:cNvPr>
          <p:cNvPicPr>
            <a:picLocks noGrp="1" noChangeAspect="1"/>
          </p:cNvPicPr>
          <p:nvPr>
            <p:ph/>
          </p:nvPr>
        </p:nvPicPr>
        <p:blipFill>
          <a:blip r:embed="rId2"/>
          <a:stretch>
            <a:fillRect/>
          </a:stretch>
        </p:blipFill>
        <p:spPr>
          <a:xfrm>
            <a:off x="1490620" y="609600"/>
            <a:ext cx="7153359" cy="5486400"/>
          </a:xfrm>
          <a:prstGeom prst="rect">
            <a:avLst/>
          </a:prstGeom>
        </p:spPr>
      </p:pic>
    </p:spTree>
    <p:extLst>
      <p:ext uri="{BB962C8B-B14F-4D97-AF65-F5344CB8AC3E}">
        <p14:creationId xmlns:p14="http://schemas.microsoft.com/office/powerpoint/2010/main" val="118151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E76BA16-498F-A444-BC4E-32A4D311AB91}"/>
              </a:ext>
            </a:extLst>
          </p:cNvPr>
          <p:cNvPicPr>
            <a:picLocks noGrp="1" noChangeAspect="1"/>
          </p:cNvPicPr>
          <p:nvPr>
            <p:ph/>
          </p:nvPr>
        </p:nvPicPr>
        <p:blipFill>
          <a:blip r:embed="rId2"/>
          <a:stretch>
            <a:fillRect/>
          </a:stretch>
        </p:blipFill>
        <p:spPr>
          <a:xfrm>
            <a:off x="1585546" y="609600"/>
            <a:ext cx="6963507" cy="5486400"/>
          </a:xfrm>
          <a:prstGeom prst="rect">
            <a:avLst/>
          </a:prstGeom>
        </p:spPr>
      </p:pic>
    </p:spTree>
    <p:extLst>
      <p:ext uri="{BB962C8B-B14F-4D97-AF65-F5344CB8AC3E}">
        <p14:creationId xmlns:p14="http://schemas.microsoft.com/office/powerpoint/2010/main" val="5680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BAA99C1-E769-ED42-AB90-D2F6A7A9B9CE}"/>
              </a:ext>
            </a:extLst>
          </p:cNvPr>
          <p:cNvPicPr>
            <a:picLocks noGrp="1" noChangeAspect="1"/>
          </p:cNvPicPr>
          <p:nvPr>
            <p:ph/>
          </p:nvPr>
        </p:nvPicPr>
        <p:blipFill>
          <a:blip r:embed="rId2"/>
          <a:stretch>
            <a:fillRect/>
          </a:stretch>
        </p:blipFill>
        <p:spPr>
          <a:xfrm>
            <a:off x="1624701" y="609600"/>
            <a:ext cx="6885198" cy="5486400"/>
          </a:xfrm>
          <a:prstGeom prst="rect">
            <a:avLst/>
          </a:prstGeom>
        </p:spPr>
      </p:pic>
    </p:spTree>
    <p:extLst>
      <p:ext uri="{BB962C8B-B14F-4D97-AF65-F5344CB8AC3E}">
        <p14:creationId xmlns:p14="http://schemas.microsoft.com/office/powerpoint/2010/main" val="209727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CEA2C5F-8D70-CF45-8866-8A49F3AE2366}"/>
              </a:ext>
            </a:extLst>
          </p:cNvPr>
          <p:cNvPicPr>
            <a:picLocks noGrp="1" noChangeAspect="1"/>
          </p:cNvPicPr>
          <p:nvPr>
            <p:ph/>
          </p:nvPr>
        </p:nvPicPr>
        <p:blipFill>
          <a:blip r:embed="rId2"/>
          <a:stretch>
            <a:fillRect/>
          </a:stretch>
        </p:blipFill>
        <p:spPr>
          <a:xfrm>
            <a:off x="1641210" y="609600"/>
            <a:ext cx="6852179" cy="5486400"/>
          </a:xfrm>
          <a:prstGeom prst="rect">
            <a:avLst/>
          </a:prstGeom>
        </p:spPr>
      </p:pic>
    </p:spTree>
    <p:extLst>
      <p:ext uri="{BB962C8B-B14F-4D97-AF65-F5344CB8AC3E}">
        <p14:creationId xmlns:p14="http://schemas.microsoft.com/office/powerpoint/2010/main" val="44501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2611696-4214-7A46-88E5-A59524D877FE}"/>
              </a:ext>
            </a:extLst>
          </p:cNvPr>
          <p:cNvSpPr>
            <a:spLocks noGrp="1" noChangeArrowheads="1"/>
          </p:cNvSpPr>
          <p:nvPr>
            <p:ph type="title"/>
          </p:nvPr>
        </p:nvSpPr>
        <p:spPr>
          <a:xfrm>
            <a:off x="1219200" y="533400"/>
            <a:ext cx="7696200" cy="5867400"/>
          </a:xfrm>
        </p:spPr>
        <p:txBody>
          <a:bodyPr/>
          <a:lstStyle/>
          <a:p>
            <a:pPr eaLnBrk="1" hangingPunct="1">
              <a:lnSpc>
                <a:spcPct val="90000"/>
              </a:lnSpc>
            </a:pPr>
            <a:r>
              <a:rPr lang="en-US" altLang="en-US" sz="3200" b="1" dirty="0">
                <a:solidFill>
                  <a:srgbClr val="FF6600"/>
                </a:solidFill>
              </a:rPr>
              <a:t>Stuart J. Murphy</a:t>
            </a:r>
            <a:br>
              <a:rPr lang="en-US" altLang="en-US" sz="2800" dirty="0"/>
            </a:br>
            <a:r>
              <a:rPr lang="en-US" altLang="en-US" sz="2800" dirty="0"/>
              <a:t>Visual Learning Strategist and Author</a:t>
            </a:r>
            <a:br>
              <a:rPr lang="en-US" altLang="en-US" sz="2800" dirty="0"/>
            </a:br>
            <a:r>
              <a:rPr lang="en-US" altLang="en-US" sz="2400" dirty="0"/>
              <a:t>Boston, MA</a:t>
            </a:r>
            <a:br>
              <a:rPr lang="en-US" altLang="en-US" sz="2800" dirty="0"/>
            </a:br>
            <a:br>
              <a:rPr lang="en-US" altLang="en-US" sz="2800" dirty="0"/>
            </a:br>
            <a:r>
              <a:rPr lang="en-US" altLang="en-US" sz="2400" dirty="0">
                <a:solidFill>
                  <a:srgbClr val="FF6600"/>
                </a:solidFill>
              </a:rPr>
              <a:t>HarperCollins Children’s Books:</a:t>
            </a:r>
            <a:br>
              <a:rPr lang="en-US" altLang="en-US" sz="2800" dirty="0"/>
            </a:br>
            <a:r>
              <a:rPr lang="en-US" altLang="en-US" sz="2800" b="1" dirty="0" err="1"/>
              <a:t>MathStart</a:t>
            </a:r>
            <a:br>
              <a:rPr lang="en-US" altLang="en-US" sz="2800" b="1" dirty="0"/>
            </a:br>
            <a:br>
              <a:rPr lang="en-US" altLang="en-US" sz="2800" dirty="0"/>
            </a:br>
            <a:r>
              <a:rPr lang="en-US" altLang="en-US" sz="2400" dirty="0" err="1">
                <a:solidFill>
                  <a:srgbClr val="FF6600"/>
                </a:solidFill>
              </a:rPr>
              <a:t>Charlesbridge</a:t>
            </a:r>
            <a:r>
              <a:rPr lang="en-US" altLang="en-US" sz="2400" dirty="0">
                <a:solidFill>
                  <a:srgbClr val="FF6600"/>
                </a:solidFill>
              </a:rPr>
              <a:t> Publishing:</a:t>
            </a:r>
            <a:br>
              <a:rPr lang="en-US" altLang="en-US" sz="2800" dirty="0"/>
            </a:br>
            <a:r>
              <a:rPr lang="en-US" altLang="en-US" sz="2800" b="1" dirty="0"/>
              <a:t>I SEE I LEARN</a:t>
            </a:r>
            <a:br>
              <a:rPr lang="en-US" altLang="en-US" sz="2800" b="1" dirty="0"/>
            </a:br>
            <a:br>
              <a:rPr lang="en-US" altLang="en-US" sz="2800" dirty="0"/>
            </a:br>
            <a:r>
              <a:rPr lang="en-US" altLang="en-US" sz="2400" dirty="0" err="1">
                <a:solidFill>
                  <a:srgbClr val="FF6600"/>
                </a:solidFill>
              </a:rPr>
              <a:t>Savvas</a:t>
            </a:r>
            <a:r>
              <a:rPr lang="en-US" altLang="en-US" sz="2400" dirty="0">
                <a:solidFill>
                  <a:srgbClr val="FF6600"/>
                </a:solidFill>
              </a:rPr>
              <a:t> Learning (Pearson Education):</a:t>
            </a:r>
            <a:br>
              <a:rPr lang="en-US" altLang="en-US" sz="2800" dirty="0"/>
            </a:br>
            <a:r>
              <a:rPr lang="en-US" altLang="en-US" sz="2800" b="1" dirty="0" err="1"/>
              <a:t>enVisionMATH</a:t>
            </a:r>
            <a:br>
              <a:rPr lang="en-US" altLang="en-US" sz="2800" dirty="0"/>
            </a:br>
            <a:r>
              <a:rPr lang="en-US" altLang="en-US" sz="2800" b="1" dirty="0"/>
              <a:t>Three Cheers for Pre-K</a:t>
            </a:r>
            <a:br>
              <a:rPr lang="en-US" altLang="en-US" b="1" dirty="0"/>
            </a:b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76EA702-A19F-DD4B-B176-1BEDD09C6466}"/>
              </a:ext>
            </a:extLst>
          </p:cNvPr>
          <p:cNvPicPr>
            <a:picLocks noGrp="1" noChangeAspect="1"/>
          </p:cNvPicPr>
          <p:nvPr>
            <p:ph/>
          </p:nvPr>
        </p:nvPicPr>
        <p:blipFill>
          <a:blip r:embed="rId2"/>
          <a:stretch>
            <a:fillRect/>
          </a:stretch>
        </p:blipFill>
        <p:spPr>
          <a:xfrm>
            <a:off x="1589669" y="609600"/>
            <a:ext cx="6955262" cy="5486400"/>
          </a:xfrm>
          <a:prstGeom prst="rect">
            <a:avLst/>
          </a:prstGeom>
        </p:spPr>
      </p:pic>
    </p:spTree>
    <p:extLst>
      <p:ext uri="{BB962C8B-B14F-4D97-AF65-F5344CB8AC3E}">
        <p14:creationId xmlns:p14="http://schemas.microsoft.com/office/powerpoint/2010/main" val="376294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E51003C-3C5D-084C-BCBD-9F54C9F2BD68}"/>
              </a:ext>
            </a:extLst>
          </p:cNvPr>
          <p:cNvPicPr>
            <a:picLocks noGrp="1" noChangeAspect="1"/>
          </p:cNvPicPr>
          <p:nvPr>
            <p:ph/>
          </p:nvPr>
        </p:nvPicPr>
        <p:blipFill>
          <a:blip r:embed="rId2"/>
          <a:stretch>
            <a:fillRect/>
          </a:stretch>
        </p:blipFill>
        <p:spPr>
          <a:xfrm>
            <a:off x="1630462" y="609600"/>
            <a:ext cx="6873675" cy="5486400"/>
          </a:xfrm>
          <a:prstGeom prst="rect">
            <a:avLst/>
          </a:prstGeom>
        </p:spPr>
      </p:pic>
    </p:spTree>
    <p:extLst>
      <p:ext uri="{BB962C8B-B14F-4D97-AF65-F5344CB8AC3E}">
        <p14:creationId xmlns:p14="http://schemas.microsoft.com/office/powerpoint/2010/main" val="282946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8E5FD7D-D5D2-954F-A6D5-B84A11EB6EBF}"/>
              </a:ext>
            </a:extLst>
          </p:cNvPr>
          <p:cNvPicPr>
            <a:picLocks noGrp="1" noChangeAspect="1"/>
          </p:cNvPicPr>
          <p:nvPr>
            <p:ph/>
          </p:nvPr>
        </p:nvPicPr>
        <p:blipFill>
          <a:blip r:embed="rId2"/>
          <a:stretch>
            <a:fillRect/>
          </a:stretch>
        </p:blipFill>
        <p:spPr>
          <a:xfrm>
            <a:off x="1649092" y="609600"/>
            <a:ext cx="6836415" cy="5486400"/>
          </a:xfrm>
          <a:prstGeom prst="rect">
            <a:avLst/>
          </a:prstGeom>
        </p:spPr>
      </p:pic>
    </p:spTree>
    <p:extLst>
      <p:ext uri="{BB962C8B-B14F-4D97-AF65-F5344CB8AC3E}">
        <p14:creationId xmlns:p14="http://schemas.microsoft.com/office/powerpoint/2010/main" val="142726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C07306E-407E-9548-836A-B1F2A905D935}"/>
              </a:ext>
            </a:extLst>
          </p:cNvPr>
          <p:cNvPicPr>
            <a:picLocks noGrp="1" noChangeAspect="1"/>
          </p:cNvPicPr>
          <p:nvPr>
            <p:ph/>
          </p:nvPr>
        </p:nvPicPr>
        <p:blipFill>
          <a:blip r:embed="rId2"/>
          <a:stretch>
            <a:fillRect/>
          </a:stretch>
        </p:blipFill>
        <p:spPr>
          <a:xfrm>
            <a:off x="1613912" y="609600"/>
            <a:ext cx="6906776" cy="5486400"/>
          </a:xfrm>
          <a:prstGeom prst="rect">
            <a:avLst/>
          </a:prstGeom>
        </p:spPr>
      </p:pic>
    </p:spTree>
    <p:extLst>
      <p:ext uri="{BB962C8B-B14F-4D97-AF65-F5344CB8AC3E}">
        <p14:creationId xmlns:p14="http://schemas.microsoft.com/office/powerpoint/2010/main" val="306728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893F8EB-AFF0-4B45-A5E0-555DD171416D}"/>
              </a:ext>
            </a:extLst>
          </p:cNvPr>
          <p:cNvPicPr>
            <a:picLocks noGrp="1" noChangeAspect="1"/>
          </p:cNvPicPr>
          <p:nvPr>
            <p:ph/>
          </p:nvPr>
        </p:nvPicPr>
        <p:blipFill>
          <a:blip r:embed="rId2"/>
          <a:stretch>
            <a:fillRect/>
          </a:stretch>
        </p:blipFill>
        <p:spPr>
          <a:xfrm>
            <a:off x="1645129" y="609600"/>
            <a:ext cx="6844342" cy="5486400"/>
          </a:xfrm>
          <a:prstGeom prst="rect">
            <a:avLst/>
          </a:prstGeom>
        </p:spPr>
      </p:pic>
    </p:spTree>
    <p:extLst>
      <p:ext uri="{BB962C8B-B14F-4D97-AF65-F5344CB8AC3E}">
        <p14:creationId xmlns:p14="http://schemas.microsoft.com/office/powerpoint/2010/main" val="343812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DE64F5A-D056-7742-AECC-75F0E213F5C0}"/>
              </a:ext>
            </a:extLst>
          </p:cNvPr>
          <p:cNvPicPr>
            <a:picLocks noGrp="1" noChangeAspect="1"/>
          </p:cNvPicPr>
          <p:nvPr>
            <p:ph/>
          </p:nvPr>
        </p:nvPicPr>
        <p:blipFill>
          <a:blip r:embed="rId2"/>
          <a:stretch>
            <a:fillRect/>
          </a:stretch>
        </p:blipFill>
        <p:spPr>
          <a:xfrm>
            <a:off x="1629419" y="609600"/>
            <a:ext cx="6875761" cy="5486400"/>
          </a:xfrm>
          <a:prstGeom prst="rect">
            <a:avLst/>
          </a:prstGeom>
        </p:spPr>
      </p:pic>
    </p:spTree>
    <p:extLst>
      <p:ext uri="{BB962C8B-B14F-4D97-AF65-F5344CB8AC3E}">
        <p14:creationId xmlns:p14="http://schemas.microsoft.com/office/powerpoint/2010/main" val="1739097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3D8C31E-BCEB-F849-91A1-5E634E038D10}"/>
              </a:ext>
            </a:extLst>
          </p:cNvPr>
          <p:cNvPicPr>
            <a:picLocks noGrp="1" noChangeAspect="1"/>
          </p:cNvPicPr>
          <p:nvPr>
            <p:ph/>
          </p:nvPr>
        </p:nvPicPr>
        <p:blipFill>
          <a:blip r:embed="rId2"/>
          <a:stretch>
            <a:fillRect/>
          </a:stretch>
        </p:blipFill>
        <p:spPr>
          <a:xfrm>
            <a:off x="1655785" y="609600"/>
            <a:ext cx="6823030" cy="5486400"/>
          </a:xfrm>
          <a:prstGeom prst="rect">
            <a:avLst/>
          </a:prstGeom>
        </p:spPr>
      </p:pic>
    </p:spTree>
    <p:extLst>
      <p:ext uri="{BB962C8B-B14F-4D97-AF65-F5344CB8AC3E}">
        <p14:creationId xmlns:p14="http://schemas.microsoft.com/office/powerpoint/2010/main" val="286834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F7C4FB5-C209-9D44-AA0A-047CFC57BEC1}"/>
              </a:ext>
            </a:extLst>
          </p:cNvPr>
          <p:cNvPicPr>
            <a:picLocks noGrp="1" noChangeAspect="1"/>
          </p:cNvPicPr>
          <p:nvPr>
            <p:ph/>
          </p:nvPr>
        </p:nvPicPr>
        <p:blipFill>
          <a:blip r:embed="rId2"/>
          <a:stretch>
            <a:fillRect/>
          </a:stretch>
        </p:blipFill>
        <p:spPr>
          <a:xfrm>
            <a:off x="1657673" y="609600"/>
            <a:ext cx="6819254" cy="5486400"/>
          </a:xfrm>
          <a:prstGeom prst="rect">
            <a:avLst/>
          </a:prstGeom>
        </p:spPr>
      </p:pic>
    </p:spTree>
    <p:extLst>
      <p:ext uri="{BB962C8B-B14F-4D97-AF65-F5344CB8AC3E}">
        <p14:creationId xmlns:p14="http://schemas.microsoft.com/office/powerpoint/2010/main" val="2864195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C2C8B0F-2C5C-4B4F-8036-6046834731CD}"/>
              </a:ext>
            </a:extLst>
          </p:cNvPr>
          <p:cNvPicPr>
            <a:picLocks noGrp="1" noChangeAspect="1"/>
          </p:cNvPicPr>
          <p:nvPr>
            <p:ph/>
          </p:nvPr>
        </p:nvPicPr>
        <p:blipFill>
          <a:blip r:embed="rId2"/>
          <a:stretch>
            <a:fillRect/>
          </a:stretch>
        </p:blipFill>
        <p:spPr>
          <a:xfrm>
            <a:off x="1635348" y="609600"/>
            <a:ext cx="6863903" cy="5486400"/>
          </a:xfrm>
          <a:prstGeom prst="rect">
            <a:avLst/>
          </a:prstGeom>
        </p:spPr>
      </p:pic>
    </p:spTree>
    <p:extLst>
      <p:ext uri="{BB962C8B-B14F-4D97-AF65-F5344CB8AC3E}">
        <p14:creationId xmlns:p14="http://schemas.microsoft.com/office/powerpoint/2010/main" val="2684802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7719B6D-029A-4040-93C6-84A1F6649364}"/>
              </a:ext>
            </a:extLst>
          </p:cNvPr>
          <p:cNvPicPr>
            <a:picLocks noGrp="1" noChangeAspect="1"/>
          </p:cNvPicPr>
          <p:nvPr>
            <p:ph/>
          </p:nvPr>
        </p:nvPicPr>
        <p:blipFill>
          <a:blip r:embed="rId2"/>
          <a:stretch>
            <a:fillRect/>
          </a:stretch>
        </p:blipFill>
        <p:spPr>
          <a:xfrm>
            <a:off x="1589174" y="609600"/>
            <a:ext cx="6956252" cy="5486400"/>
          </a:xfrm>
          <a:prstGeom prst="rect">
            <a:avLst/>
          </a:prstGeom>
        </p:spPr>
      </p:pic>
    </p:spTree>
    <p:extLst>
      <p:ext uri="{BB962C8B-B14F-4D97-AF65-F5344CB8AC3E}">
        <p14:creationId xmlns:p14="http://schemas.microsoft.com/office/powerpoint/2010/main" val="243457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8969FE83-2CF6-E543-B748-2D72B075BABE}"/>
              </a:ext>
            </a:extLst>
          </p:cNvPr>
          <p:cNvSpPr>
            <a:spLocks noGrp="1" noChangeArrowheads="1"/>
          </p:cNvSpPr>
          <p:nvPr>
            <p:ph type="title"/>
          </p:nvPr>
        </p:nvSpPr>
        <p:spPr>
          <a:xfrm>
            <a:off x="311150" y="593725"/>
            <a:ext cx="8521700" cy="763588"/>
          </a:xfrm>
        </p:spPr>
        <p:txBody>
          <a:bodyPr/>
          <a:lstStyle/>
          <a:p>
            <a:pPr>
              <a:spcBef>
                <a:spcPct val="0"/>
              </a:spcBef>
              <a:spcAft>
                <a:spcPct val="0"/>
              </a:spcAft>
              <a:buSzTx/>
            </a:pPr>
            <a:endParaRPr lang="en-US" altLang="en-US"/>
          </a:p>
        </p:txBody>
      </p:sp>
      <p:sp>
        <p:nvSpPr>
          <p:cNvPr id="11266" name="Text Placeholder 2">
            <a:extLst>
              <a:ext uri="{FF2B5EF4-FFF2-40B4-BE49-F238E27FC236}">
                <a16:creationId xmlns:a16="http://schemas.microsoft.com/office/drawing/2014/main" id="{E61743EC-799C-3942-B924-585EDAFBB35C}"/>
              </a:ext>
            </a:extLst>
          </p:cNvPr>
          <p:cNvSpPr>
            <a:spLocks noGrp="1" noChangeArrowheads="1"/>
          </p:cNvSpPr>
          <p:nvPr>
            <p:ph type="body" idx="1"/>
          </p:nvPr>
        </p:nvSpPr>
        <p:spPr>
          <a:xfrm>
            <a:off x="304800" y="533400"/>
            <a:ext cx="8521700" cy="4554538"/>
          </a:xfrm>
        </p:spPr>
        <p:txBody>
          <a:bodyPr/>
          <a:lstStyle/>
          <a:p>
            <a:pPr>
              <a:spcBef>
                <a:spcPct val="0"/>
              </a:spcBef>
              <a:spcAft>
                <a:spcPct val="0"/>
              </a:spcAft>
              <a:buSzTx/>
              <a:buFontTx/>
              <a:buNone/>
            </a:pPr>
            <a:r>
              <a:rPr lang="en-US" altLang="en-US" sz="4000" b="1" dirty="0">
                <a:solidFill>
                  <a:srgbClr val="FF6600"/>
                </a:solidFill>
              </a:rPr>
              <a:t>Topics of Interest:</a:t>
            </a:r>
            <a:endParaRPr lang="en-US" altLang="en-US" sz="4000" dirty="0"/>
          </a:p>
          <a:p>
            <a:pPr>
              <a:spcBef>
                <a:spcPct val="0"/>
              </a:spcBef>
              <a:spcAft>
                <a:spcPct val="0"/>
              </a:spcAft>
              <a:buSzTx/>
              <a:buFontTx/>
              <a:buNone/>
            </a:pPr>
            <a:endParaRPr lang="en-US" altLang="en-US" dirty="0"/>
          </a:p>
          <a:p>
            <a:pPr>
              <a:spcBef>
                <a:spcPct val="0"/>
              </a:spcBef>
              <a:spcAft>
                <a:spcPct val="0"/>
              </a:spcAft>
              <a:buSzTx/>
              <a:buFont typeface="Wingdings" pitchFamily="2" charset="2"/>
              <a:buChar char="§"/>
            </a:pPr>
            <a:r>
              <a:rPr lang="en-US" altLang="en-US" dirty="0"/>
              <a:t>Visual Learning</a:t>
            </a:r>
          </a:p>
          <a:p>
            <a:pPr>
              <a:spcBef>
                <a:spcPct val="0"/>
              </a:spcBef>
              <a:spcAft>
                <a:spcPct val="0"/>
              </a:spcAft>
              <a:buSzTx/>
              <a:buFont typeface="Wingdings" pitchFamily="2" charset="2"/>
              <a:buChar char="§"/>
            </a:pPr>
            <a:r>
              <a:rPr lang="en-US" altLang="en-US" dirty="0"/>
              <a:t>Math As a Life Skill</a:t>
            </a:r>
          </a:p>
          <a:p>
            <a:pPr>
              <a:spcBef>
                <a:spcPct val="0"/>
              </a:spcBef>
              <a:spcAft>
                <a:spcPct val="0"/>
              </a:spcAft>
              <a:buSzTx/>
              <a:buFont typeface="Wingdings" pitchFamily="2" charset="2"/>
              <a:buChar char="§"/>
            </a:pPr>
            <a:r>
              <a:rPr lang="en-US" altLang="en-US" dirty="0"/>
              <a:t>Communicating About Math</a:t>
            </a:r>
          </a:p>
          <a:p>
            <a:pPr>
              <a:spcBef>
                <a:spcPct val="0"/>
              </a:spcBef>
              <a:spcAft>
                <a:spcPct val="0"/>
              </a:spcAft>
              <a:buSzTx/>
              <a:buFont typeface="Wingdings" pitchFamily="2" charset="2"/>
              <a:buChar char="§"/>
            </a:pPr>
            <a:r>
              <a:rPr lang="en-US" altLang="en-US" dirty="0"/>
              <a:t>Storytelling and Math</a:t>
            </a:r>
          </a:p>
          <a:p>
            <a:pPr>
              <a:spcBef>
                <a:spcPct val="0"/>
              </a:spcBef>
              <a:spcAft>
                <a:spcPct val="0"/>
              </a:spcAft>
              <a:buSzTx/>
              <a:buFont typeface="Wingdings" pitchFamily="2" charset="2"/>
              <a:buChar char="§"/>
            </a:pPr>
            <a:r>
              <a:rPr lang="en-US" altLang="en-US" dirty="0"/>
              <a:t>Social/Emotional Skills and Math</a:t>
            </a:r>
          </a:p>
          <a:p>
            <a:pPr>
              <a:spcBef>
                <a:spcPct val="0"/>
              </a:spcBef>
              <a:spcAft>
                <a:spcPct val="0"/>
              </a:spcAft>
              <a:buSzTx/>
              <a:buFont typeface="Wingdings" pitchFamily="2" charset="2"/>
              <a:buChar char="§"/>
            </a:pPr>
            <a:r>
              <a:rPr lang="en-US" altLang="en-US" dirty="0"/>
              <a:t>Positive Attitudes toward Mathematics</a:t>
            </a:r>
          </a:p>
          <a:p>
            <a:pPr>
              <a:spcBef>
                <a:spcPct val="0"/>
              </a:spcBef>
              <a:spcAft>
                <a:spcPct val="0"/>
              </a:spcAft>
              <a:buSzTx/>
              <a:buFont typeface="Wingdings" pitchFamily="2" charset="2"/>
              <a:buChar char="§"/>
            </a:pPr>
            <a:r>
              <a:rPr lang="en-US" altLang="en-US" dirty="0"/>
              <a:t>Creativity in Mathematics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3D06849-60BB-1A40-A521-17A3DBA6D97E}"/>
              </a:ext>
            </a:extLst>
          </p:cNvPr>
          <p:cNvPicPr>
            <a:picLocks noGrp="1" noChangeAspect="1"/>
          </p:cNvPicPr>
          <p:nvPr>
            <p:ph/>
          </p:nvPr>
        </p:nvPicPr>
        <p:blipFill>
          <a:blip r:embed="rId2"/>
          <a:stretch>
            <a:fillRect/>
          </a:stretch>
        </p:blipFill>
        <p:spPr>
          <a:xfrm>
            <a:off x="1593896" y="609600"/>
            <a:ext cx="6946808" cy="5486400"/>
          </a:xfrm>
          <a:prstGeom prst="rect">
            <a:avLst/>
          </a:prstGeom>
        </p:spPr>
      </p:pic>
    </p:spTree>
    <p:extLst>
      <p:ext uri="{BB962C8B-B14F-4D97-AF65-F5344CB8AC3E}">
        <p14:creationId xmlns:p14="http://schemas.microsoft.com/office/powerpoint/2010/main" val="118821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0E68D62-74C1-4441-87D0-D05B3A39D280}"/>
              </a:ext>
            </a:extLst>
          </p:cNvPr>
          <p:cNvPicPr>
            <a:picLocks noGrp="1" noChangeAspect="1"/>
          </p:cNvPicPr>
          <p:nvPr>
            <p:ph/>
          </p:nvPr>
        </p:nvPicPr>
        <p:blipFill>
          <a:blip r:embed="rId2"/>
          <a:stretch>
            <a:fillRect/>
          </a:stretch>
        </p:blipFill>
        <p:spPr>
          <a:xfrm>
            <a:off x="1574132" y="609600"/>
            <a:ext cx="6986336" cy="5486400"/>
          </a:xfrm>
          <a:prstGeom prst="rect">
            <a:avLst/>
          </a:prstGeom>
        </p:spPr>
      </p:pic>
    </p:spTree>
    <p:extLst>
      <p:ext uri="{BB962C8B-B14F-4D97-AF65-F5344CB8AC3E}">
        <p14:creationId xmlns:p14="http://schemas.microsoft.com/office/powerpoint/2010/main" val="1100836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A82F7B6-0D5F-9D40-BEFD-AAD90CFD13A6}"/>
              </a:ext>
            </a:extLst>
          </p:cNvPr>
          <p:cNvPicPr>
            <a:picLocks noGrp="1" noChangeAspect="1"/>
          </p:cNvPicPr>
          <p:nvPr>
            <p:ph/>
          </p:nvPr>
        </p:nvPicPr>
        <p:blipFill>
          <a:blip r:embed="rId2"/>
          <a:stretch>
            <a:fillRect/>
          </a:stretch>
        </p:blipFill>
        <p:spPr>
          <a:xfrm>
            <a:off x="1645168" y="609600"/>
            <a:ext cx="6844264" cy="5486400"/>
          </a:xfrm>
          <a:prstGeom prst="rect">
            <a:avLst/>
          </a:prstGeom>
        </p:spPr>
      </p:pic>
    </p:spTree>
    <p:extLst>
      <p:ext uri="{BB962C8B-B14F-4D97-AF65-F5344CB8AC3E}">
        <p14:creationId xmlns:p14="http://schemas.microsoft.com/office/powerpoint/2010/main" val="242810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57CD959-42B6-1742-915B-DE3C5F1078C4}"/>
              </a:ext>
            </a:extLst>
          </p:cNvPr>
          <p:cNvPicPr>
            <a:picLocks noGrp="1" noChangeAspect="1"/>
          </p:cNvPicPr>
          <p:nvPr>
            <p:ph/>
          </p:nvPr>
        </p:nvPicPr>
        <p:blipFill>
          <a:blip r:embed="rId2"/>
          <a:stretch>
            <a:fillRect/>
          </a:stretch>
        </p:blipFill>
        <p:spPr>
          <a:xfrm>
            <a:off x="1615539" y="609600"/>
            <a:ext cx="6903522" cy="5486400"/>
          </a:xfrm>
          <a:prstGeom prst="rect">
            <a:avLst/>
          </a:prstGeom>
        </p:spPr>
      </p:pic>
    </p:spTree>
    <p:extLst>
      <p:ext uri="{BB962C8B-B14F-4D97-AF65-F5344CB8AC3E}">
        <p14:creationId xmlns:p14="http://schemas.microsoft.com/office/powerpoint/2010/main" val="421770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93CE66-81C9-3646-BEA8-AD6D413B8D0C}"/>
              </a:ext>
            </a:extLst>
          </p:cNvPr>
          <p:cNvPicPr>
            <a:picLocks noGrp="1" noChangeAspect="1"/>
          </p:cNvPicPr>
          <p:nvPr>
            <p:ph/>
          </p:nvPr>
        </p:nvPicPr>
        <p:blipFill>
          <a:blip r:embed="rId2"/>
          <a:stretch>
            <a:fillRect/>
          </a:stretch>
        </p:blipFill>
        <p:spPr>
          <a:xfrm>
            <a:off x="1645090" y="609600"/>
            <a:ext cx="6844419" cy="5486400"/>
          </a:xfrm>
          <a:prstGeom prst="rect">
            <a:avLst/>
          </a:prstGeom>
        </p:spPr>
      </p:pic>
    </p:spTree>
    <p:extLst>
      <p:ext uri="{BB962C8B-B14F-4D97-AF65-F5344CB8AC3E}">
        <p14:creationId xmlns:p14="http://schemas.microsoft.com/office/powerpoint/2010/main" val="1489673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B7247BD-91E3-734D-9EBA-9E09C0D40C9A}"/>
              </a:ext>
            </a:extLst>
          </p:cNvPr>
          <p:cNvPicPr>
            <a:picLocks noGrp="1" noChangeAspect="1"/>
          </p:cNvPicPr>
          <p:nvPr>
            <p:ph/>
          </p:nvPr>
        </p:nvPicPr>
        <p:blipFill>
          <a:blip r:embed="rId2"/>
          <a:stretch>
            <a:fillRect/>
          </a:stretch>
        </p:blipFill>
        <p:spPr>
          <a:xfrm>
            <a:off x="1623541" y="609600"/>
            <a:ext cx="6887517" cy="5486400"/>
          </a:xfrm>
          <a:prstGeom prst="rect">
            <a:avLst/>
          </a:prstGeom>
        </p:spPr>
      </p:pic>
    </p:spTree>
    <p:extLst>
      <p:ext uri="{BB962C8B-B14F-4D97-AF65-F5344CB8AC3E}">
        <p14:creationId xmlns:p14="http://schemas.microsoft.com/office/powerpoint/2010/main" val="2892472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4E65377-BD87-8147-A259-09D90C76609A}"/>
              </a:ext>
            </a:extLst>
          </p:cNvPr>
          <p:cNvPicPr>
            <a:picLocks noGrp="1" noChangeAspect="1"/>
          </p:cNvPicPr>
          <p:nvPr>
            <p:ph/>
          </p:nvPr>
        </p:nvPicPr>
        <p:blipFill>
          <a:blip r:embed="rId2"/>
          <a:stretch>
            <a:fillRect/>
          </a:stretch>
        </p:blipFill>
        <p:spPr>
          <a:xfrm>
            <a:off x="1651899" y="609600"/>
            <a:ext cx="6830801" cy="5486400"/>
          </a:xfrm>
          <a:prstGeom prst="rect">
            <a:avLst/>
          </a:prstGeom>
        </p:spPr>
      </p:pic>
    </p:spTree>
    <p:extLst>
      <p:ext uri="{BB962C8B-B14F-4D97-AF65-F5344CB8AC3E}">
        <p14:creationId xmlns:p14="http://schemas.microsoft.com/office/powerpoint/2010/main" val="3539583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412946B-87EE-2548-85B3-92A88DA3EEA0}"/>
              </a:ext>
            </a:extLst>
          </p:cNvPr>
          <p:cNvPicPr>
            <a:picLocks noGrp="1" noChangeAspect="1"/>
          </p:cNvPicPr>
          <p:nvPr>
            <p:ph/>
          </p:nvPr>
        </p:nvPicPr>
        <p:blipFill>
          <a:blip r:embed="rId2"/>
          <a:stretch>
            <a:fillRect/>
          </a:stretch>
        </p:blipFill>
        <p:spPr>
          <a:xfrm>
            <a:off x="1701002" y="609600"/>
            <a:ext cx="6732596" cy="5486400"/>
          </a:xfrm>
          <a:prstGeom prst="rect">
            <a:avLst/>
          </a:prstGeom>
        </p:spPr>
      </p:pic>
    </p:spTree>
    <p:extLst>
      <p:ext uri="{BB962C8B-B14F-4D97-AF65-F5344CB8AC3E}">
        <p14:creationId xmlns:p14="http://schemas.microsoft.com/office/powerpoint/2010/main" val="787435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76C9738-4D32-284B-B29C-F258DB3E3FBD}"/>
              </a:ext>
            </a:extLst>
          </p:cNvPr>
          <p:cNvPicPr>
            <a:picLocks noGrp="1" noChangeAspect="1"/>
          </p:cNvPicPr>
          <p:nvPr>
            <p:ph/>
          </p:nvPr>
        </p:nvPicPr>
        <p:blipFill>
          <a:blip r:embed="rId2"/>
          <a:stretch>
            <a:fillRect/>
          </a:stretch>
        </p:blipFill>
        <p:spPr>
          <a:xfrm>
            <a:off x="1636335" y="609600"/>
            <a:ext cx="6861930" cy="5486400"/>
          </a:xfrm>
          <a:prstGeom prst="rect">
            <a:avLst/>
          </a:prstGeom>
        </p:spPr>
      </p:pic>
    </p:spTree>
    <p:extLst>
      <p:ext uri="{BB962C8B-B14F-4D97-AF65-F5344CB8AC3E}">
        <p14:creationId xmlns:p14="http://schemas.microsoft.com/office/powerpoint/2010/main" val="2018048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1C60A81-C548-C047-9161-B4A98AC4B4E1}"/>
              </a:ext>
            </a:extLst>
          </p:cNvPr>
          <p:cNvPicPr>
            <a:picLocks noGrp="1" noChangeAspect="1"/>
          </p:cNvPicPr>
          <p:nvPr>
            <p:ph/>
          </p:nvPr>
        </p:nvPicPr>
        <p:blipFill>
          <a:blip r:embed="rId2"/>
          <a:stretch>
            <a:fillRect/>
          </a:stretch>
        </p:blipFill>
        <p:spPr>
          <a:xfrm>
            <a:off x="1618817" y="609600"/>
            <a:ext cx="6896965" cy="5486400"/>
          </a:xfrm>
          <a:prstGeom prst="rect">
            <a:avLst/>
          </a:prstGeom>
        </p:spPr>
      </p:pic>
    </p:spTree>
    <p:extLst>
      <p:ext uri="{BB962C8B-B14F-4D97-AF65-F5344CB8AC3E}">
        <p14:creationId xmlns:p14="http://schemas.microsoft.com/office/powerpoint/2010/main" val="142872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0DB3-CE76-65C9-C062-8849F4F75206}"/>
              </a:ext>
            </a:extLst>
          </p:cNvPr>
          <p:cNvSpPr>
            <a:spLocks noGrp="1"/>
          </p:cNvSpPr>
          <p:nvPr>
            <p:ph type="title"/>
          </p:nvPr>
        </p:nvSpPr>
        <p:spPr/>
        <p:txBody>
          <a:bodyPr/>
          <a:lstStyle/>
          <a:p>
            <a:r>
              <a:rPr lang="en-US" sz="4000" b="1" dirty="0">
                <a:solidFill>
                  <a:srgbClr val="FF6600"/>
                </a:solidFill>
              </a:rPr>
              <a:t>The Beauty of </a:t>
            </a:r>
            <a:br>
              <a:rPr lang="en-US" sz="4000" b="1" dirty="0">
                <a:solidFill>
                  <a:srgbClr val="FF6600"/>
                </a:solidFill>
              </a:rPr>
            </a:br>
            <a:r>
              <a:rPr lang="en-US" sz="4000" b="1" dirty="0">
                <a:solidFill>
                  <a:srgbClr val="FF6600"/>
                </a:solidFill>
              </a:rPr>
              <a:t>Early Childhood Mathematics</a:t>
            </a:r>
          </a:p>
        </p:txBody>
      </p:sp>
      <p:sp>
        <p:nvSpPr>
          <p:cNvPr id="3" name="Content Placeholder 2">
            <a:extLst>
              <a:ext uri="{FF2B5EF4-FFF2-40B4-BE49-F238E27FC236}">
                <a16:creationId xmlns:a16="http://schemas.microsoft.com/office/drawing/2014/main" id="{B4018F82-9755-2AC1-9B92-E7D7AF7F544C}"/>
              </a:ext>
            </a:extLst>
          </p:cNvPr>
          <p:cNvSpPr>
            <a:spLocks noGrp="1"/>
          </p:cNvSpPr>
          <p:nvPr>
            <p:ph idx="1"/>
          </p:nvPr>
        </p:nvSpPr>
        <p:spPr/>
        <p:txBody>
          <a:bodyPr/>
          <a:lstStyle/>
          <a:p>
            <a:r>
              <a:rPr lang="en-US" dirty="0"/>
              <a:t>Most beautiful is the spark in a child’s eye when a </a:t>
            </a:r>
            <a:r>
              <a:rPr lang="en-US" dirty="0">
                <a:solidFill>
                  <a:srgbClr val="FF6600"/>
                </a:solidFill>
              </a:rPr>
              <a:t>foundational concept </a:t>
            </a:r>
            <a:r>
              <a:rPr lang="en-US" dirty="0"/>
              <a:t>clicks in her mind—it’s beautiful in the moment and in the promise it holds for the future. </a:t>
            </a:r>
          </a:p>
          <a:p>
            <a:endParaRPr lang="en-US" dirty="0"/>
          </a:p>
          <a:p>
            <a:r>
              <a:rPr lang="en-US" sz="1800" dirty="0">
                <a:hlinkClick r:id="rId2">
                  <a:extLst>
                    <a:ext uri="{A12FA001-AC4F-418D-AE19-62706E023703}">
                      <ahyp:hlinkClr xmlns:ahyp="http://schemas.microsoft.com/office/drawing/2018/hyperlinkcolor" val="tx"/>
                    </a:ext>
                  </a:extLst>
                </a:hlinkClick>
              </a:rPr>
              <a:t>Hansel, Lisa: </a:t>
            </a:r>
            <a:r>
              <a:rPr lang="en-US" sz="1800" dirty="0"/>
              <a:t>The Beauty of Early Childhood Mathematics: Playful Math = Engaged Learning. NAEYC, 6/30/2017.</a:t>
            </a:r>
          </a:p>
        </p:txBody>
      </p:sp>
    </p:spTree>
    <p:extLst>
      <p:ext uri="{BB962C8B-B14F-4D97-AF65-F5344CB8AC3E}">
        <p14:creationId xmlns:p14="http://schemas.microsoft.com/office/powerpoint/2010/main" val="3942496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F48D792-AAA5-E940-AC99-78584BE23DCE}"/>
              </a:ext>
            </a:extLst>
          </p:cNvPr>
          <p:cNvPicPr>
            <a:picLocks noGrp="1" noChangeAspect="1"/>
          </p:cNvPicPr>
          <p:nvPr>
            <p:ph/>
          </p:nvPr>
        </p:nvPicPr>
        <p:blipFill>
          <a:blip r:embed="rId2"/>
          <a:stretch>
            <a:fillRect/>
          </a:stretch>
        </p:blipFill>
        <p:spPr>
          <a:xfrm>
            <a:off x="1605737" y="609600"/>
            <a:ext cx="6923126" cy="5486400"/>
          </a:xfrm>
          <a:prstGeom prst="rect">
            <a:avLst/>
          </a:prstGeom>
        </p:spPr>
      </p:pic>
    </p:spTree>
    <p:extLst>
      <p:ext uri="{BB962C8B-B14F-4D97-AF65-F5344CB8AC3E}">
        <p14:creationId xmlns:p14="http://schemas.microsoft.com/office/powerpoint/2010/main" val="2789023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1A0B713-3957-EC4C-BC38-4B7A49564833}"/>
              </a:ext>
            </a:extLst>
          </p:cNvPr>
          <p:cNvPicPr>
            <a:picLocks noGrp="1" noChangeAspect="1"/>
          </p:cNvPicPr>
          <p:nvPr>
            <p:ph/>
          </p:nvPr>
        </p:nvPicPr>
        <p:blipFill>
          <a:blip r:embed="rId2"/>
          <a:stretch>
            <a:fillRect/>
          </a:stretch>
        </p:blipFill>
        <p:spPr>
          <a:xfrm>
            <a:off x="1585244" y="609600"/>
            <a:ext cx="6964112" cy="5486400"/>
          </a:xfrm>
          <a:prstGeom prst="rect">
            <a:avLst/>
          </a:prstGeom>
        </p:spPr>
      </p:pic>
    </p:spTree>
    <p:extLst>
      <p:ext uri="{BB962C8B-B14F-4D97-AF65-F5344CB8AC3E}">
        <p14:creationId xmlns:p14="http://schemas.microsoft.com/office/powerpoint/2010/main" val="3986876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3222EF3-AAE6-E94D-BFCE-C95399811880}"/>
              </a:ext>
            </a:extLst>
          </p:cNvPr>
          <p:cNvPicPr>
            <a:picLocks noGrp="1" noChangeAspect="1"/>
          </p:cNvPicPr>
          <p:nvPr>
            <p:ph/>
          </p:nvPr>
        </p:nvPicPr>
        <p:blipFill>
          <a:blip r:embed="rId2"/>
          <a:stretch>
            <a:fillRect/>
          </a:stretch>
        </p:blipFill>
        <p:spPr>
          <a:xfrm>
            <a:off x="1624465" y="762000"/>
            <a:ext cx="6885669" cy="5486400"/>
          </a:xfrm>
          <a:prstGeom prst="rect">
            <a:avLst/>
          </a:prstGeom>
        </p:spPr>
      </p:pic>
    </p:spTree>
    <p:extLst>
      <p:ext uri="{BB962C8B-B14F-4D97-AF65-F5344CB8AC3E}">
        <p14:creationId xmlns:p14="http://schemas.microsoft.com/office/powerpoint/2010/main" val="367978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B2C093E-01D6-AD41-ACFB-EEC21E022EAD}"/>
              </a:ext>
            </a:extLst>
          </p:cNvPr>
          <p:cNvPicPr>
            <a:picLocks noGrp="1" noChangeAspect="1"/>
          </p:cNvPicPr>
          <p:nvPr>
            <p:ph/>
          </p:nvPr>
        </p:nvPicPr>
        <p:blipFill>
          <a:blip r:embed="rId2"/>
          <a:stretch>
            <a:fillRect/>
          </a:stretch>
        </p:blipFill>
        <p:spPr>
          <a:xfrm>
            <a:off x="1587062" y="609600"/>
            <a:ext cx="6960475" cy="5486400"/>
          </a:xfrm>
          <a:prstGeom prst="rect">
            <a:avLst/>
          </a:prstGeom>
        </p:spPr>
      </p:pic>
    </p:spTree>
    <p:extLst>
      <p:ext uri="{BB962C8B-B14F-4D97-AF65-F5344CB8AC3E}">
        <p14:creationId xmlns:p14="http://schemas.microsoft.com/office/powerpoint/2010/main" val="841708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42E6F20-9932-054C-AB66-19C0585D4949}"/>
              </a:ext>
            </a:extLst>
          </p:cNvPr>
          <p:cNvPicPr>
            <a:picLocks noGrp="1" noChangeAspect="1"/>
          </p:cNvPicPr>
          <p:nvPr>
            <p:ph/>
          </p:nvPr>
        </p:nvPicPr>
        <p:blipFill>
          <a:blip r:embed="rId2"/>
          <a:stretch>
            <a:fillRect/>
          </a:stretch>
        </p:blipFill>
        <p:spPr>
          <a:xfrm>
            <a:off x="1539748" y="609600"/>
            <a:ext cx="7055104" cy="5486400"/>
          </a:xfrm>
          <a:prstGeom prst="rect">
            <a:avLst/>
          </a:prstGeom>
        </p:spPr>
      </p:pic>
    </p:spTree>
    <p:extLst>
      <p:ext uri="{BB962C8B-B14F-4D97-AF65-F5344CB8AC3E}">
        <p14:creationId xmlns:p14="http://schemas.microsoft.com/office/powerpoint/2010/main" val="680556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E8E76B-74EC-4098-4189-1EC2177F801F}"/>
              </a:ext>
            </a:extLst>
          </p:cNvPr>
          <p:cNvPicPr>
            <a:picLocks noGrp="1" noChangeAspect="1"/>
          </p:cNvPicPr>
          <p:nvPr>
            <p:ph/>
          </p:nvPr>
        </p:nvPicPr>
        <p:blipFill>
          <a:blip r:embed="rId2"/>
          <a:stretch>
            <a:fillRect/>
          </a:stretch>
        </p:blipFill>
        <p:spPr>
          <a:xfrm>
            <a:off x="2133600" y="0"/>
            <a:ext cx="5053445" cy="6096000"/>
          </a:xfrm>
        </p:spPr>
      </p:pic>
    </p:spTree>
    <p:extLst>
      <p:ext uri="{BB962C8B-B14F-4D97-AF65-F5344CB8AC3E}">
        <p14:creationId xmlns:p14="http://schemas.microsoft.com/office/powerpoint/2010/main" val="919901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97228-4928-0539-9204-4613F4E436E0}"/>
              </a:ext>
            </a:extLst>
          </p:cNvPr>
          <p:cNvSpPr>
            <a:spLocks noGrp="1"/>
          </p:cNvSpPr>
          <p:nvPr>
            <p:ph/>
          </p:nvPr>
        </p:nvSpPr>
        <p:spPr/>
        <p:txBody>
          <a:bodyPr/>
          <a:lstStyle/>
          <a:p>
            <a:r>
              <a:rPr lang="en-US" sz="4800" b="1" dirty="0">
                <a:solidFill>
                  <a:srgbClr val="FF6600"/>
                </a:solidFill>
              </a:rPr>
              <a:t>Stories about Math:</a:t>
            </a:r>
          </a:p>
        </p:txBody>
      </p:sp>
    </p:spTree>
    <p:extLst>
      <p:ext uri="{BB962C8B-B14F-4D97-AF65-F5344CB8AC3E}">
        <p14:creationId xmlns:p14="http://schemas.microsoft.com/office/powerpoint/2010/main" val="1866489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8CB4-F249-F79E-C75D-1131FAB5F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57F040-C75A-2AB6-95CF-F4E763AF9277}"/>
              </a:ext>
            </a:extLst>
          </p:cNvPr>
          <p:cNvSpPr>
            <a:spLocks noGrp="1"/>
          </p:cNvSpPr>
          <p:nvPr>
            <p:ph idx="1"/>
          </p:nvPr>
        </p:nvSpPr>
        <p:spPr>
          <a:xfrm>
            <a:off x="1219200" y="457200"/>
            <a:ext cx="7696200" cy="5638800"/>
          </a:xfrm>
        </p:spPr>
        <p:txBody>
          <a:bodyPr/>
          <a:lstStyle/>
          <a:p>
            <a:r>
              <a:rPr lang="en-US" dirty="0"/>
              <a:t>Young children learn best when they are engaged in </a:t>
            </a:r>
            <a:r>
              <a:rPr lang="en-US" dirty="0">
                <a:solidFill>
                  <a:srgbClr val="FF6600"/>
                </a:solidFill>
              </a:rPr>
              <a:t>meaningful mathematics</a:t>
            </a:r>
            <a:r>
              <a:rPr lang="en-US" dirty="0"/>
              <a:t> that </a:t>
            </a:r>
            <a:r>
              <a:rPr lang="en-US" dirty="0">
                <a:solidFill>
                  <a:srgbClr val="FF6600"/>
                </a:solidFill>
              </a:rPr>
              <a:t>connect to their world</a:t>
            </a:r>
            <a:r>
              <a:rPr lang="en-US" dirty="0"/>
              <a:t>. Those early math experiences lead to deeper understanding of future mathematical instruction.</a:t>
            </a:r>
          </a:p>
          <a:p>
            <a:endParaRPr lang="en-US" dirty="0"/>
          </a:p>
          <a:p>
            <a:r>
              <a:rPr lang="en-US" dirty="0">
                <a:solidFill>
                  <a:srgbClr val="FF6600"/>
                </a:solidFill>
              </a:rPr>
              <a:t>Math stories</a:t>
            </a:r>
            <a:r>
              <a:rPr lang="en-US" dirty="0"/>
              <a:t> help to deliver those experiences.</a:t>
            </a:r>
          </a:p>
          <a:p>
            <a:endParaRPr lang="en-US" sz="2000" dirty="0"/>
          </a:p>
          <a:p>
            <a:r>
              <a:rPr lang="en-US" sz="2000" dirty="0"/>
              <a:t>Catherine Kuhns: National Board Certified Teacher/Early Childhood. Presidential Honoree/Mathematics. Author.</a:t>
            </a:r>
          </a:p>
          <a:p>
            <a:endParaRPr lang="en-US" dirty="0"/>
          </a:p>
        </p:txBody>
      </p:sp>
    </p:spTree>
    <p:extLst>
      <p:ext uri="{BB962C8B-B14F-4D97-AF65-F5344CB8AC3E}">
        <p14:creationId xmlns:p14="http://schemas.microsoft.com/office/powerpoint/2010/main" val="1978617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B8D9-E291-13A5-3944-190C4A7B814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05C4B2-953A-44EE-BD40-A8BC78ED14F6}"/>
              </a:ext>
            </a:extLst>
          </p:cNvPr>
          <p:cNvPicPr>
            <a:picLocks noGrp="1" noChangeAspect="1"/>
          </p:cNvPicPr>
          <p:nvPr>
            <p:ph idx="1"/>
          </p:nvPr>
        </p:nvPicPr>
        <p:blipFill>
          <a:blip r:embed="rId2"/>
          <a:stretch>
            <a:fillRect/>
          </a:stretch>
        </p:blipFill>
        <p:spPr>
          <a:xfrm>
            <a:off x="762000" y="609600"/>
            <a:ext cx="7696199" cy="5486400"/>
          </a:xfrm>
        </p:spPr>
      </p:pic>
    </p:spTree>
    <p:extLst>
      <p:ext uri="{BB962C8B-B14F-4D97-AF65-F5344CB8AC3E}">
        <p14:creationId xmlns:p14="http://schemas.microsoft.com/office/powerpoint/2010/main" val="1827039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DAC3-033D-139B-9DBD-A1E48FBB8E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9B1B12C-351C-A83E-6308-749A6F9B8F1C}"/>
              </a:ext>
            </a:extLst>
          </p:cNvPr>
          <p:cNvPicPr>
            <a:picLocks noGrp="1" noChangeAspect="1"/>
          </p:cNvPicPr>
          <p:nvPr>
            <p:ph idx="1"/>
          </p:nvPr>
        </p:nvPicPr>
        <p:blipFill>
          <a:blip r:embed="rId2"/>
          <a:stretch>
            <a:fillRect/>
          </a:stretch>
        </p:blipFill>
        <p:spPr>
          <a:xfrm>
            <a:off x="266700" y="1181100"/>
            <a:ext cx="8610600" cy="3406328"/>
          </a:xfrm>
        </p:spPr>
      </p:pic>
    </p:spTree>
    <p:extLst>
      <p:ext uri="{BB962C8B-B14F-4D97-AF65-F5344CB8AC3E}">
        <p14:creationId xmlns:p14="http://schemas.microsoft.com/office/powerpoint/2010/main" val="49263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1EEEACDA-73D1-D840-BDBC-4BE557EF30CE}"/>
              </a:ext>
            </a:extLst>
          </p:cNvPr>
          <p:cNvSpPr>
            <a:spLocks noGrp="1" noChangeArrowheads="1"/>
          </p:cNvSpPr>
          <p:nvPr>
            <p:ph type="title"/>
          </p:nvPr>
        </p:nvSpPr>
        <p:spPr/>
        <p:txBody>
          <a:bodyPr/>
          <a:lstStyle/>
          <a:p>
            <a:endParaRPr lang="en-US" altLang="en-US"/>
          </a:p>
        </p:txBody>
      </p:sp>
      <p:sp>
        <p:nvSpPr>
          <p:cNvPr id="12290" name="Content Placeholder 2">
            <a:extLst>
              <a:ext uri="{FF2B5EF4-FFF2-40B4-BE49-F238E27FC236}">
                <a16:creationId xmlns:a16="http://schemas.microsoft.com/office/drawing/2014/main" id="{73F4A9F6-E788-5949-B058-584E8E73FB5A}"/>
              </a:ext>
            </a:extLst>
          </p:cNvPr>
          <p:cNvSpPr>
            <a:spLocks noGrp="1" noChangeArrowheads="1"/>
          </p:cNvSpPr>
          <p:nvPr>
            <p:ph idx="1"/>
          </p:nvPr>
        </p:nvSpPr>
        <p:spPr>
          <a:xfrm>
            <a:off x="990600" y="685800"/>
            <a:ext cx="7696200" cy="4114800"/>
          </a:xfrm>
        </p:spPr>
        <p:txBody>
          <a:bodyPr/>
          <a:lstStyle/>
          <a:p>
            <a:r>
              <a:rPr lang="en-US" altLang="en-US" sz="4000" dirty="0"/>
              <a:t>The focus of this session will be:</a:t>
            </a:r>
          </a:p>
          <a:p>
            <a:r>
              <a:rPr lang="en-US" altLang="en-US" sz="4000" dirty="0">
                <a:solidFill>
                  <a:srgbClr val="FF6600"/>
                </a:solidFill>
              </a:rPr>
              <a:t>identifying </a:t>
            </a:r>
            <a:r>
              <a:rPr lang="en-US" altLang="en-US" sz="4000" b="1" u="sng" dirty="0">
                <a:solidFill>
                  <a:srgbClr val="FF6600"/>
                </a:solidFill>
              </a:rPr>
              <a:t>links</a:t>
            </a:r>
            <a:r>
              <a:rPr lang="en-US" altLang="en-US" sz="4000" dirty="0">
                <a:solidFill>
                  <a:srgbClr val="FF6600"/>
                </a:solidFill>
              </a:rPr>
              <a:t> between related mathematical topics</a:t>
            </a:r>
          </a:p>
          <a:p>
            <a:r>
              <a:rPr lang="en-US" altLang="en-US" sz="4000" dirty="0"/>
              <a:t>while</a:t>
            </a:r>
          </a:p>
          <a:p>
            <a:r>
              <a:rPr lang="en-US" altLang="en-US" sz="4000" dirty="0">
                <a:solidFill>
                  <a:srgbClr val="FF6600"/>
                </a:solidFill>
              </a:rPr>
              <a:t>setting the foundation for using these links to make </a:t>
            </a:r>
            <a:r>
              <a:rPr lang="en-US" altLang="en-US" sz="4000" b="1" u="sng" dirty="0">
                <a:solidFill>
                  <a:srgbClr val="FF6600"/>
                </a:solidFill>
              </a:rPr>
              <a:t>leaps</a:t>
            </a:r>
            <a:r>
              <a:rPr lang="en-US" altLang="en-US" sz="4000" dirty="0">
                <a:solidFill>
                  <a:srgbClr val="FF6600"/>
                </a:solidFill>
              </a:rPr>
              <a:t> to greater understandings.</a:t>
            </a:r>
          </a:p>
          <a:p>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ucks 1                                                        0014AF60Macintosh HD                   BE95F007:"/>
          <p:cNvPicPr>
            <a:picLocks noGrp="1" noChangeAspect="1" noChangeArrowheads="1"/>
          </p:cNvPicPr>
          <p:nvPr>
            <p:ph/>
          </p:nvPr>
        </p:nvPicPr>
        <p:blipFill>
          <a:blip r:embed="rId2"/>
          <a:srcRect/>
          <a:stretch>
            <a:fillRect/>
          </a:stretch>
        </p:blipFill>
        <p:spPr>
          <a:xfrm>
            <a:off x="906463" y="609600"/>
            <a:ext cx="7329487" cy="5486400"/>
          </a:xfrm>
        </p:spPr>
      </p:pic>
    </p:spTree>
    <p:extLst>
      <p:ext uri="{BB962C8B-B14F-4D97-AF65-F5344CB8AC3E}">
        <p14:creationId xmlns:p14="http://schemas.microsoft.com/office/powerpoint/2010/main" val="3588552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ucks 2                                                        0014AF60Macintosh HD                   BE95F007:"/>
          <p:cNvPicPr>
            <a:picLocks noGrp="1" noChangeAspect="1" noChangeArrowheads="1"/>
          </p:cNvPicPr>
          <p:nvPr>
            <p:ph/>
          </p:nvPr>
        </p:nvPicPr>
        <p:blipFill>
          <a:blip r:embed="rId2"/>
          <a:srcRect/>
          <a:stretch>
            <a:fillRect/>
          </a:stretch>
        </p:blipFill>
        <p:spPr>
          <a:xfrm>
            <a:off x="962025" y="609600"/>
            <a:ext cx="7219950" cy="5486400"/>
          </a:xfrm>
        </p:spPr>
      </p:pic>
    </p:spTree>
    <p:extLst>
      <p:ext uri="{BB962C8B-B14F-4D97-AF65-F5344CB8AC3E}">
        <p14:creationId xmlns:p14="http://schemas.microsoft.com/office/powerpoint/2010/main" val="2451116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3D8D0C-0837-6780-AA98-8524E8C9E331}"/>
              </a:ext>
            </a:extLst>
          </p:cNvPr>
          <p:cNvPicPr>
            <a:picLocks noGrp="1" noChangeAspect="1"/>
          </p:cNvPicPr>
          <p:nvPr>
            <p:ph/>
          </p:nvPr>
        </p:nvPicPr>
        <p:blipFill>
          <a:blip r:embed="rId2"/>
          <a:stretch>
            <a:fillRect/>
          </a:stretch>
        </p:blipFill>
        <p:spPr>
          <a:xfrm>
            <a:off x="1828801" y="0"/>
            <a:ext cx="5105400" cy="6172200"/>
          </a:xfrm>
        </p:spPr>
      </p:pic>
    </p:spTree>
    <p:extLst>
      <p:ext uri="{BB962C8B-B14F-4D97-AF65-F5344CB8AC3E}">
        <p14:creationId xmlns:p14="http://schemas.microsoft.com/office/powerpoint/2010/main" val="78637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459685-5E66-46D0-25F5-FC85DAEEC9F4}"/>
              </a:ext>
            </a:extLst>
          </p:cNvPr>
          <p:cNvPicPr>
            <a:picLocks noGrp="1" noChangeAspect="1"/>
          </p:cNvPicPr>
          <p:nvPr>
            <p:ph/>
          </p:nvPr>
        </p:nvPicPr>
        <p:blipFill>
          <a:blip r:embed="rId2"/>
          <a:stretch>
            <a:fillRect/>
          </a:stretch>
        </p:blipFill>
        <p:spPr>
          <a:xfrm>
            <a:off x="2133600" y="0"/>
            <a:ext cx="5053445" cy="6096000"/>
          </a:xfrm>
        </p:spPr>
      </p:pic>
    </p:spTree>
    <p:extLst>
      <p:ext uri="{BB962C8B-B14F-4D97-AF65-F5344CB8AC3E}">
        <p14:creationId xmlns:p14="http://schemas.microsoft.com/office/powerpoint/2010/main" val="707502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CC3D71-ED8D-E3A9-0EBF-9A5983302FC7}"/>
              </a:ext>
            </a:extLst>
          </p:cNvPr>
          <p:cNvPicPr>
            <a:picLocks noGrp="1" noChangeAspect="1"/>
          </p:cNvPicPr>
          <p:nvPr>
            <p:ph/>
          </p:nvPr>
        </p:nvPicPr>
        <p:blipFill>
          <a:blip r:embed="rId2"/>
          <a:stretch>
            <a:fillRect/>
          </a:stretch>
        </p:blipFill>
        <p:spPr>
          <a:xfrm>
            <a:off x="1676400" y="0"/>
            <a:ext cx="5510645" cy="6096000"/>
          </a:xfrm>
        </p:spPr>
      </p:pic>
    </p:spTree>
    <p:extLst>
      <p:ext uri="{BB962C8B-B14F-4D97-AF65-F5344CB8AC3E}">
        <p14:creationId xmlns:p14="http://schemas.microsoft.com/office/powerpoint/2010/main" val="19215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12EF1-969A-2805-A673-67D4305FF2E3}"/>
              </a:ext>
            </a:extLst>
          </p:cNvPr>
          <p:cNvPicPr>
            <a:picLocks noGrp="1" noChangeAspect="1"/>
          </p:cNvPicPr>
          <p:nvPr>
            <p:ph/>
          </p:nvPr>
        </p:nvPicPr>
        <p:blipFill>
          <a:blip r:embed="rId2"/>
          <a:stretch>
            <a:fillRect/>
          </a:stretch>
        </p:blipFill>
        <p:spPr>
          <a:xfrm>
            <a:off x="1905000" y="0"/>
            <a:ext cx="5282045" cy="6096000"/>
          </a:xfrm>
        </p:spPr>
      </p:pic>
    </p:spTree>
    <p:extLst>
      <p:ext uri="{BB962C8B-B14F-4D97-AF65-F5344CB8AC3E}">
        <p14:creationId xmlns:p14="http://schemas.microsoft.com/office/powerpoint/2010/main" val="314244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40F883-853E-843C-ECFC-532A257DF935}"/>
              </a:ext>
            </a:extLst>
          </p:cNvPr>
          <p:cNvPicPr>
            <a:picLocks noGrp="1" noChangeAspect="1"/>
          </p:cNvPicPr>
          <p:nvPr>
            <p:ph/>
          </p:nvPr>
        </p:nvPicPr>
        <p:blipFill>
          <a:blip r:embed="rId2"/>
          <a:stretch>
            <a:fillRect/>
          </a:stretch>
        </p:blipFill>
        <p:spPr>
          <a:xfrm>
            <a:off x="2057400" y="0"/>
            <a:ext cx="5129645" cy="6096000"/>
          </a:xfrm>
        </p:spPr>
      </p:pic>
    </p:spTree>
    <p:extLst>
      <p:ext uri="{BB962C8B-B14F-4D97-AF65-F5344CB8AC3E}">
        <p14:creationId xmlns:p14="http://schemas.microsoft.com/office/powerpoint/2010/main" val="1044870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AD0D96-D592-8313-0DC2-D8D1E6820977}"/>
              </a:ext>
            </a:extLst>
          </p:cNvPr>
          <p:cNvPicPr>
            <a:picLocks noGrp="1" noChangeAspect="1"/>
          </p:cNvPicPr>
          <p:nvPr>
            <p:ph/>
          </p:nvPr>
        </p:nvPicPr>
        <p:blipFill>
          <a:blip r:embed="rId2"/>
          <a:stretch>
            <a:fillRect/>
          </a:stretch>
        </p:blipFill>
        <p:spPr>
          <a:xfrm>
            <a:off x="1905000" y="0"/>
            <a:ext cx="5282045" cy="6096000"/>
          </a:xfrm>
        </p:spPr>
      </p:pic>
    </p:spTree>
    <p:extLst>
      <p:ext uri="{BB962C8B-B14F-4D97-AF65-F5344CB8AC3E}">
        <p14:creationId xmlns:p14="http://schemas.microsoft.com/office/powerpoint/2010/main" val="839094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54CADF-457B-0316-5876-DBD885F77391}"/>
              </a:ext>
            </a:extLst>
          </p:cNvPr>
          <p:cNvPicPr>
            <a:picLocks noGrp="1" noChangeAspect="1"/>
          </p:cNvPicPr>
          <p:nvPr>
            <p:ph/>
          </p:nvPr>
        </p:nvPicPr>
        <p:blipFill>
          <a:blip r:embed="rId2"/>
          <a:stretch>
            <a:fillRect/>
          </a:stretch>
        </p:blipFill>
        <p:spPr>
          <a:xfrm>
            <a:off x="1524000" y="-152400"/>
            <a:ext cx="5663045" cy="6705600"/>
          </a:xfrm>
        </p:spPr>
      </p:pic>
    </p:spTree>
    <p:extLst>
      <p:ext uri="{BB962C8B-B14F-4D97-AF65-F5344CB8AC3E}">
        <p14:creationId xmlns:p14="http://schemas.microsoft.com/office/powerpoint/2010/main" val="4277186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F63585-EA9B-B330-D715-0D04296AB4AD}"/>
              </a:ext>
            </a:extLst>
          </p:cNvPr>
          <p:cNvPicPr>
            <a:picLocks noGrp="1" noChangeAspect="1"/>
          </p:cNvPicPr>
          <p:nvPr>
            <p:ph/>
          </p:nvPr>
        </p:nvPicPr>
        <p:blipFill>
          <a:blip r:embed="rId2"/>
          <a:stretch>
            <a:fillRect/>
          </a:stretch>
        </p:blipFill>
        <p:spPr>
          <a:xfrm>
            <a:off x="1517276" y="609600"/>
            <a:ext cx="7100047" cy="5486400"/>
          </a:xfrm>
        </p:spPr>
      </p:pic>
    </p:spTree>
    <p:extLst>
      <p:ext uri="{BB962C8B-B14F-4D97-AF65-F5344CB8AC3E}">
        <p14:creationId xmlns:p14="http://schemas.microsoft.com/office/powerpoint/2010/main" val="269727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DCF-CC81-EC95-8580-D07509C170EC}"/>
              </a:ext>
            </a:extLst>
          </p:cNvPr>
          <p:cNvSpPr>
            <a:spLocks noGrp="1"/>
          </p:cNvSpPr>
          <p:nvPr>
            <p:ph type="title"/>
          </p:nvPr>
        </p:nvSpPr>
        <p:spPr/>
        <p:txBody>
          <a:bodyPr/>
          <a:lstStyle/>
          <a:p>
            <a:r>
              <a:rPr lang="en-US" b="1" dirty="0">
                <a:solidFill>
                  <a:srgbClr val="FF6600"/>
                </a:solidFill>
              </a:rPr>
              <a:t>Counting Strategies:</a:t>
            </a:r>
            <a:br>
              <a:rPr lang="en-US" b="1" dirty="0">
                <a:solidFill>
                  <a:srgbClr val="FF6600"/>
                </a:solidFill>
              </a:rPr>
            </a:br>
            <a:r>
              <a:rPr lang="en-US" b="1" dirty="0">
                <a:solidFill>
                  <a:srgbClr val="FF6600"/>
                </a:solidFill>
              </a:rPr>
              <a:t>Links and Leaps:</a:t>
            </a:r>
          </a:p>
        </p:txBody>
      </p:sp>
      <p:sp>
        <p:nvSpPr>
          <p:cNvPr id="3" name="Content Placeholder 2">
            <a:extLst>
              <a:ext uri="{FF2B5EF4-FFF2-40B4-BE49-F238E27FC236}">
                <a16:creationId xmlns:a16="http://schemas.microsoft.com/office/drawing/2014/main" id="{ACE1D446-FCDD-2E6A-A133-EB7C3A005ED7}"/>
              </a:ext>
            </a:extLst>
          </p:cNvPr>
          <p:cNvSpPr>
            <a:spLocks noGrp="1"/>
          </p:cNvSpPr>
          <p:nvPr>
            <p:ph idx="1"/>
          </p:nvPr>
        </p:nvSpPr>
        <p:spPr>
          <a:xfrm>
            <a:off x="1219200" y="2057400"/>
            <a:ext cx="8077200" cy="4038600"/>
          </a:xfrm>
        </p:spPr>
        <p:txBody>
          <a:bodyPr/>
          <a:lstStyle/>
          <a:p>
            <a:r>
              <a:rPr lang="en-US" sz="4800" b="1" dirty="0">
                <a:solidFill>
                  <a:srgbClr val="FF6600"/>
                </a:solidFill>
              </a:rPr>
              <a:t>X  X  X  X  X  X      X  X  X</a:t>
            </a:r>
          </a:p>
          <a:p>
            <a:r>
              <a:rPr lang="en-US" b="1" dirty="0"/>
              <a:t> </a:t>
            </a:r>
            <a:endParaRPr lang="en-US" dirty="0"/>
          </a:p>
        </p:txBody>
      </p:sp>
    </p:spTree>
    <p:extLst>
      <p:ext uri="{BB962C8B-B14F-4D97-AF65-F5344CB8AC3E}">
        <p14:creationId xmlns:p14="http://schemas.microsoft.com/office/powerpoint/2010/main" val="3539976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BC34B3-7C2A-CF41-13B8-587A2D2C9974}"/>
              </a:ext>
            </a:extLst>
          </p:cNvPr>
          <p:cNvPicPr>
            <a:picLocks noGrp="1" noChangeAspect="1"/>
          </p:cNvPicPr>
          <p:nvPr>
            <p:ph/>
          </p:nvPr>
        </p:nvPicPr>
        <p:blipFill>
          <a:blip r:embed="rId2"/>
          <a:stretch>
            <a:fillRect/>
          </a:stretch>
        </p:blipFill>
        <p:spPr>
          <a:xfrm>
            <a:off x="1752600" y="0"/>
            <a:ext cx="4939145" cy="6400800"/>
          </a:xfrm>
        </p:spPr>
      </p:pic>
    </p:spTree>
    <p:extLst>
      <p:ext uri="{BB962C8B-B14F-4D97-AF65-F5344CB8AC3E}">
        <p14:creationId xmlns:p14="http://schemas.microsoft.com/office/powerpoint/2010/main" val="3994870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7696200" cy="1143000"/>
          </a:xfrm>
        </p:spPr>
        <p:txBody>
          <a:bodyPr/>
          <a:lstStyle/>
          <a:p>
            <a:r>
              <a:rPr lang="en-US" sz="4000" b="1" dirty="0">
                <a:solidFill>
                  <a:srgbClr val="FF6600"/>
                </a:solidFill>
              </a:rPr>
              <a:t>Visual Learning:</a:t>
            </a:r>
          </a:p>
        </p:txBody>
      </p:sp>
      <p:sp>
        <p:nvSpPr>
          <p:cNvPr id="3" name="Content Placeholder 2"/>
          <p:cNvSpPr>
            <a:spLocks noGrp="1"/>
          </p:cNvSpPr>
          <p:nvPr>
            <p:ph idx="1"/>
          </p:nvPr>
        </p:nvSpPr>
        <p:spPr>
          <a:xfrm>
            <a:off x="1143000" y="1905000"/>
            <a:ext cx="7696200" cy="4114800"/>
          </a:xfrm>
        </p:spPr>
        <p:txBody>
          <a:bodyPr/>
          <a:lstStyle/>
          <a:p>
            <a:r>
              <a:rPr lang="en-US" sz="2800" dirty="0"/>
              <a:t>“Taking a more visual approach to math instruction at the K-12 and higher-</a:t>
            </a:r>
            <a:r>
              <a:rPr lang="en-US" sz="2800" dirty="0" err="1"/>
              <a:t>ed</a:t>
            </a:r>
            <a:r>
              <a:rPr lang="en-US" sz="2800" dirty="0"/>
              <a:t> levels could dramatically change brain development as it relates to future math success.”</a:t>
            </a:r>
          </a:p>
          <a:p>
            <a:endParaRPr lang="en-US" dirty="0"/>
          </a:p>
          <a:p>
            <a:endParaRPr lang="en-US" dirty="0"/>
          </a:p>
          <a:p>
            <a:r>
              <a:rPr lang="en-US" sz="2000" i="1" dirty="0"/>
              <a:t>Seeing is Understanding: The Importance of Visual Mathematics for our Brain and Learning</a:t>
            </a:r>
            <a:r>
              <a:rPr lang="en-US" sz="2000" dirty="0"/>
              <a:t>, Stanford University, Jo </a:t>
            </a:r>
            <a:r>
              <a:rPr lang="en-US" sz="2000" dirty="0" err="1"/>
              <a:t>Boaler</a:t>
            </a:r>
            <a:r>
              <a:rPr lang="en-US" sz="2000" dirty="0"/>
              <a:t> and Dr. Lang Chan. </a:t>
            </a:r>
            <a:r>
              <a:rPr lang="en-US" sz="2000" dirty="0" err="1"/>
              <a:t>eSchool</a:t>
            </a:r>
            <a:r>
              <a:rPr lang="en-US" sz="2000" dirty="0"/>
              <a:t> news, April 13, 2016</a:t>
            </a:r>
          </a:p>
          <a:p>
            <a:endParaRPr lang="en-US" dirty="0"/>
          </a:p>
        </p:txBody>
      </p:sp>
    </p:spTree>
    <p:extLst>
      <p:ext uri="{BB962C8B-B14F-4D97-AF65-F5344CB8AC3E}">
        <p14:creationId xmlns:p14="http://schemas.microsoft.com/office/powerpoint/2010/main" val="3433920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AD8-B5D5-7662-E976-D758BE21C4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3D5D64-9201-1159-6CB2-3A205583788C}"/>
              </a:ext>
            </a:extLst>
          </p:cNvPr>
          <p:cNvSpPr>
            <a:spLocks noGrp="1"/>
          </p:cNvSpPr>
          <p:nvPr>
            <p:ph idx="1"/>
          </p:nvPr>
        </p:nvSpPr>
        <p:spPr>
          <a:xfrm>
            <a:off x="1219200" y="457200"/>
            <a:ext cx="7696200" cy="5638800"/>
          </a:xfrm>
        </p:spPr>
        <p:txBody>
          <a:bodyPr/>
          <a:lstStyle/>
          <a:p>
            <a:r>
              <a:rPr lang="en-US" dirty="0"/>
              <a:t>Young children think of </a:t>
            </a:r>
            <a:r>
              <a:rPr lang="en-US" dirty="0">
                <a:solidFill>
                  <a:srgbClr val="FF6600"/>
                </a:solidFill>
              </a:rPr>
              <a:t>stepped-out visual solutions</a:t>
            </a:r>
            <a:r>
              <a:rPr lang="en-US" dirty="0"/>
              <a:t> to math problems as ‘math stories.’ Math stories hold children’s interest and help them understand key math ideas. </a:t>
            </a:r>
          </a:p>
          <a:p>
            <a:endParaRPr lang="en-US" dirty="0"/>
          </a:p>
          <a:p>
            <a:endParaRPr lang="en-US" dirty="0"/>
          </a:p>
          <a:p>
            <a:endParaRPr lang="en-US" dirty="0"/>
          </a:p>
          <a:p>
            <a:r>
              <a:rPr lang="en-US" sz="2000" dirty="0"/>
              <a:t>Randall Charles, Senior Author/</a:t>
            </a:r>
            <a:r>
              <a:rPr lang="en-US" sz="2000" dirty="0" err="1"/>
              <a:t>enVisionMATH</a:t>
            </a:r>
            <a:r>
              <a:rPr lang="en-US" sz="2000" dirty="0"/>
              <a:t> Program, </a:t>
            </a:r>
            <a:r>
              <a:rPr lang="en-US" sz="2000" dirty="0" err="1"/>
              <a:t>Savvas</a:t>
            </a:r>
            <a:r>
              <a:rPr lang="en-US" sz="2000" dirty="0"/>
              <a:t> Learning. Professor Emeritus, San Jose State University. Carmel, CA” </a:t>
            </a:r>
          </a:p>
        </p:txBody>
      </p:sp>
    </p:spTree>
    <p:extLst>
      <p:ext uri="{BB962C8B-B14F-4D97-AF65-F5344CB8AC3E}">
        <p14:creationId xmlns:p14="http://schemas.microsoft.com/office/powerpoint/2010/main" val="3542008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AD8-B5D5-7662-E976-D758BE21C4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3D5D64-9201-1159-6CB2-3A205583788C}"/>
              </a:ext>
            </a:extLst>
          </p:cNvPr>
          <p:cNvSpPr>
            <a:spLocks noGrp="1"/>
          </p:cNvSpPr>
          <p:nvPr>
            <p:ph idx="1"/>
          </p:nvPr>
        </p:nvSpPr>
        <p:spPr>
          <a:xfrm>
            <a:off x="1219200" y="457200"/>
            <a:ext cx="7696200" cy="5638800"/>
          </a:xfrm>
        </p:spPr>
        <p:txBody>
          <a:bodyPr/>
          <a:lstStyle/>
          <a:p>
            <a:r>
              <a:rPr lang="en-US" dirty="0"/>
              <a:t>Visual representations, pictures and physical objects, help young children understand math problems. Children also think of pictures and physical objects as tools for solving math problems.</a:t>
            </a:r>
          </a:p>
          <a:p>
            <a:endParaRPr lang="en-US" dirty="0"/>
          </a:p>
          <a:p>
            <a:endParaRPr lang="en-US" dirty="0"/>
          </a:p>
          <a:p>
            <a:r>
              <a:rPr lang="en-US" sz="2000" dirty="0"/>
              <a:t>Randall Charles, Senior Author/</a:t>
            </a:r>
            <a:r>
              <a:rPr lang="en-US" sz="2000" dirty="0" err="1"/>
              <a:t>enVisionMATH</a:t>
            </a:r>
            <a:r>
              <a:rPr lang="en-US" sz="2000" dirty="0"/>
              <a:t> Program, </a:t>
            </a:r>
            <a:r>
              <a:rPr lang="en-US" sz="2000" dirty="0" err="1"/>
              <a:t>Savvas</a:t>
            </a:r>
            <a:r>
              <a:rPr lang="en-US" sz="2000" dirty="0"/>
              <a:t> Learning. Professor Emeritus, San Jose State University. Carmel, CA” </a:t>
            </a:r>
          </a:p>
        </p:txBody>
      </p:sp>
    </p:spTree>
    <p:extLst>
      <p:ext uri="{BB962C8B-B14F-4D97-AF65-F5344CB8AC3E}">
        <p14:creationId xmlns:p14="http://schemas.microsoft.com/office/powerpoint/2010/main" val="3167046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30F7-7C4E-25E8-F02E-9D81780EC4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22B7CD-72B0-43AD-D351-93622E2EDF08}"/>
              </a:ext>
            </a:extLst>
          </p:cNvPr>
          <p:cNvSpPr>
            <a:spLocks noGrp="1"/>
          </p:cNvSpPr>
          <p:nvPr>
            <p:ph idx="1"/>
          </p:nvPr>
        </p:nvSpPr>
        <p:spPr>
          <a:xfrm>
            <a:off x="1219200" y="609600"/>
            <a:ext cx="7696200" cy="5486400"/>
          </a:xfrm>
        </p:spPr>
        <p:txBody>
          <a:bodyPr/>
          <a:lstStyle/>
          <a:p>
            <a:r>
              <a:rPr lang="en-US" dirty="0"/>
              <a:t>“I like math pictures. They tell a math story.”  </a:t>
            </a:r>
          </a:p>
          <a:p>
            <a:r>
              <a:rPr lang="en-US" sz="2400" dirty="0"/>
              <a:t>Katie, First Grade</a:t>
            </a:r>
          </a:p>
          <a:p>
            <a:endParaRPr lang="en-US" sz="2400" dirty="0"/>
          </a:p>
          <a:p>
            <a:endParaRPr lang="en-US" sz="2400" dirty="0"/>
          </a:p>
          <a:p>
            <a:endParaRPr lang="en-US" sz="2400" dirty="0"/>
          </a:p>
          <a:p>
            <a:r>
              <a:rPr lang="en-US" dirty="0"/>
              <a:t>“Pictures and blocks help me, and I use them to solve math problems.”</a:t>
            </a:r>
            <a:endParaRPr lang="en-US" sz="2400" dirty="0"/>
          </a:p>
          <a:p>
            <a:r>
              <a:rPr lang="en-US" sz="2400" dirty="0"/>
              <a:t>Lucas, First Grade</a:t>
            </a:r>
          </a:p>
          <a:p>
            <a:endParaRPr lang="en-US" sz="2400" dirty="0"/>
          </a:p>
        </p:txBody>
      </p:sp>
    </p:spTree>
    <p:extLst>
      <p:ext uri="{BB962C8B-B14F-4D97-AF65-F5344CB8AC3E}">
        <p14:creationId xmlns:p14="http://schemas.microsoft.com/office/powerpoint/2010/main" val="519781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FF6600"/>
                </a:solidFill>
              </a:rPr>
              <a:t>Classroom Strategies:</a:t>
            </a:r>
            <a:br>
              <a:rPr lang="en-US" dirty="0">
                <a:solidFill>
                  <a:srgbClr val="FF6600"/>
                </a:solidFill>
              </a:rPr>
            </a:br>
            <a:endParaRPr lang="en-US" dirty="0"/>
          </a:p>
        </p:txBody>
      </p:sp>
      <p:sp>
        <p:nvSpPr>
          <p:cNvPr id="3" name="Content Placeholder 2"/>
          <p:cNvSpPr>
            <a:spLocks noGrp="1"/>
          </p:cNvSpPr>
          <p:nvPr>
            <p:ph idx="1"/>
          </p:nvPr>
        </p:nvSpPr>
        <p:spPr>
          <a:xfrm>
            <a:off x="914400" y="1371600"/>
            <a:ext cx="7696200" cy="4114800"/>
          </a:xfrm>
        </p:spPr>
        <p:txBody>
          <a:bodyPr/>
          <a:lstStyle/>
          <a:p>
            <a:pPr>
              <a:buFont typeface="Wingdings" charset="2"/>
              <a:buChar char="§"/>
            </a:pPr>
            <a:r>
              <a:rPr lang="en-US" sz="2400" dirty="0"/>
              <a:t>Display materials that help to identify links between math topics.</a:t>
            </a:r>
          </a:p>
          <a:p>
            <a:pPr>
              <a:buFont typeface="Wingdings" charset="2"/>
              <a:buChar char="§"/>
            </a:pPr>
            <a:endParaRPr lang="en-US" sz="2400" dirty="0"/>
          </a:p>
          <a:p>
            <a:pPr>
              <a:buFont typeface="Wingdings" charset="2"/>
              <a:buChar char="§"/>
            </a:pPr>
            <a:r>
              <a:rPr lang="en-US" sz="2400" dirty="0"/>
              <a:t>Have students search for real-life examples of connections and report on their findings to the class.</a:t>
            </a:r>
          </a:p>
          <a:p>
            <a:pPr marL="0" indent="0"/>
            <a:endParaRPr lang="en-US" sz="2400" dirty="0"/>
          </a:p>
          <a:p>
            <a:pPr>
              <a:buFont typeface="Wingdings" charset="2"/>
              <a:buChar char="§"/>
            </a:pPr>
            <a:r>
              <a:rPr lang="en-US" sz="2400" dirty="0"/>
              <a:t>Encourage students to write and illustrate stories about math.</a:t>
            </a:r>
          </a:p>
          <a:p>
            <a:pPr>
              <a:buFont typeface="Wingdings" charset="2"/>
              <a:buChar char="§"/>
            </a:pPr>
            <a:endParaRPr lang="en-US" sz="2400" dirty="0"/>
          </a:p>
          <a:p>
            <a:pPr>
              <a:buFont typeface="Wingdings" charset="2"/>
              <a:buChar char="§"/>
            </a:pPr>
            <a:r>
              <a:rPr lang="en-US" sz="2400" dirty="0"/>
              <a:t>Group students to work together to create models of mathematical leaps.</a:t>
            </a:r>
          </a:p>
          <a:p>
            <a:pPr>
              <a:buFont typeface="Wingdings" charset="2"/>
              <a:buChar char="§"/>
            </a:pPr>
            <a:endParaRPr lang="en-US" sz="2800" dirty="0"/>
          </a:p>
          <a:p>
            <a:pPr>
              <a:buFont typeface="Wingdings" charset="2"/>
              <a:buChar char="§"/>
            </a:pPr>
            <a:endParaRPr lang="en-US" sz="2800" dirty="0"/>
          </a:p>
          <a:p>
            <a:pPr>
              <a:buFont typeface="Wingdings" charset="2"/>
              <a:buChar char="§"/>
            </a:pPr>
            <a:endParaRPr lang="en-US" sz="2800" dirty="0"/>
          </a:p>
          <a:p>
            <a:pPr>
              <a:buFont typeface="Wingdings" charset="2"/>
              <a:buChar char="§"/>
            </a:pPr>
            <a:endParaRPr lang="en-US" sz="2800" dirty="0"/>
          </a:p>
          <a:p>
            <a:endParaRPr lang="en-US" dirty="0"/>
          </a:p>
        </p:txBody>
      </p:sp>
    </p:spTree>
    <p:extLst>
      <p:ext uri="{BB962C8B-B14F-4D97-AF65-F5344CB8AC3E}">
        <p14:creationId xmlns:p14="http://schemas.microsoft.com/office/powerpoint/2010/main" val="492469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23900" y="0"/>
            <a:ext cx="7696200" cy="1752600"/>
          </a:xfrm>
        </p:spPr>
        <p:txBody>
          <a:bodyPr/>
          <a:lstStyle/>
          <a:p>
            <a:r>
              <a:rPr lang="en-US" sz="4000" b="1" dirty="0">
                <a:solidFill>
                  <a:srgbClr val="FF6600"/>
                </a:solidFill>
              </a:rPr>
              <a:t>Take-aways:</a:t>
            </a:r>
          </a:p>
        </p:txBody>
      </p:sp>
      <p:sp>
        <p:nvSpPr>
          <p:cNvPr id="22531" name="Content Placeholder 2"/>
          <p:cNvSpPr>
            <a:spLocks noGrp="1"/>
          </p:cNvSpPr>
          <p:nvPr>
            <p:ph idx="1"/>
          </p:nvPr>
        </p:nvSpPr>
        <p:spPr>
          <a:xfrm>
            <a:off x="838200" y="1371600"/>
            <a:ext cx="7696200" cy="5486400"/>
          </a:xfrm>
        </p:spPr>
        <p:txBody>
          <a:bodyPr/>
          <a:lstStyle/>
          <a:p>
            <a:r>
              <a:rPr lang="en-US" sz="2800" b="1" dirty="0">
                <a:solidFill>
                  <a:srgbClr val="FF6600"/>
                </a:solidFill>
              </a:rPr>
              <a:t>Links:</a:t>
            </a:r>
            <a:r>
              <a:rPr lang="en-US" sz="2800" dirty="0"/>
              <a:t> It is critical for us as early math educators to consider the relationships between math topics as we develop our lesson plans. </a:t>
            </a:r>
          </a:p>
          <a:p>
            <a:endParaRPr lang="en-US" sz="2800" dirty="0"/>
          </a:p>
          <a:p>
            <a:r>
              <a:rPr lang="en-US" sz="2800" b="1" dirty="0">
                <a:solidFill>
                  <a:srgbClr val="FF6600"/>
                </a:solidFill>
              </a:rPr>
              <a:t>Leaps:</a:t>
            </a:r>
            <a:r>
              <a:rPr lang="en-US" sz="2800" dirty="0"/>
              <a:t> When we move from one topic to the next, we need to help our students make sense of it all, see how one skill leads to the next and advances their understandings. </a:t>
            </a:r>
            <a:endParaRPr lang="en-US" dirty="0"/>
          </a:p>
          <a:p>
            <a:endParaRPr lang="en-US" dirty="0"/>
          </a:p>
        </p:txBody>
      </p:sp>
    </p:spTree>
    <p:extLst>
      <p:ext uri="{BB962C8B-B14F-4D97-AF65-F5344CB8AC3E}">
        <p14:creationId xmlns:p14="http://schemas.microsoft.com/office/powerpoint/2010/main" val="280606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Oval 3">
            <a:extLst>
              <a:ext uri="{FF2B5EF4-FFF2-40B4-BE49-F238E27FC236}">
                <a16:creationId xmlns:a16="http://schemas.microsoft.com/office/drawing/2014/main" id="{7325FFA3-106C-4975-A9C9-65C0CD075E02}"/>
              </a:ext>
            </a:extLst>
          </p:cNvPr>
          <p:cNvSpPr>
            <a:spLocks noChangeArrowheads="1"/>
          </p:cNvSpPr>
          <p:nvPr/>
        </p:nvSpPr>
        <p:spPr bwMode="auto">
          <a:xfrm>
            <a:off x="2438400" y="457200"/>
            <a:ext cx="4267200" cy="3048000"/>
          </a:xfrm>
          <a:prstGeom prst="ellipse">
            <a:avLst/>
          </a:prstGeom>
          <a:gradFill rotWithShape="0">
            <a:gsLst>
              <a:gs pos="0">
                <a:schemeClr val="bg1"/>
              </a:gs>
              <a:gs pos="100000">
                <a:schemeClr val="accent1">
                  <a:alpha val="5000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dirty="0"/>
              <a:t>Taking </a:t>
            </a:r>
          </a:p>
          <a:p>
            <a:pPr algn="ctr"/>
            <a:r>
              <a:rPr lang="en-US" altLang="en-US" sz="3200" dirty="0"/>
              <a:t>Leaps</a:t>
            </a:r>
          </a:p>
        </p:txBody>
      </p:sp>
      <p:sp>
        <p:nvSpPr>
          <p:cNvPr id="112642" name="Oval 2">
            <a:extLst>
              <a:ext uri="{FF2B5EF4-FFF2-40B4-BE49-F238E27FC236}">
                <a16:creationId xmlns:a16="http://schemas.microsoft.com/office/drawing/2014/main" id="{4D323C63-BE23-4673-817A-151ED8CA498B}"/>
              </a:ext>
            </a:extLst>
          </p:cNvPr>
          <p:cNvSpPr>
            <a:spLocks noChangeArrowheads="1"/>
          </p:cNvSpPr>
          <p:nvPr/>
        </p:nvSpPr>
        <p:spPr bwMode="auto">
          <a:xfrm>
            <a:off x="685800" y="2667000"/>
            <a:ext cx="4267200" cy="3048000"/>
          </a:xfrm>
          <a:prstGeom prst="ellipse">
            <a:avLst/>
          </a:prstGeom>
          <a:gradFill rotWithShape="0">
            <a:gsLst>
              <a:gs pos="0">
                <a:schemeClr val="bg1"/>
              </a:gs>
              <a:gs pos="100000">
                <a:schemeClr val="accent1">
                  <a:alpha val="5000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dirty="0"/>
              <a:t>Identifying </a:t>
            </a:r>
          </a:p>
          <a:p>
            <a:pPr algn="ctr"/>
            <a:r>
              <a:rPr lang="en-US" altLang="en-US" sz="3200" dirty="0"/>
              <a:t>Links</a:t>
            </a:r>
          </a:p>
        </p:txBody>
      </p:sp>
      <p:sp>
        <p:nvSpPr>
          <p:cNvPr id="112644" name="Oval 4">
            <a:extLst>
              <a:ext uri="{FF2B5EF4-FFF2-40B4-BE49-F238E27FC236}">
                <a16:creationId xmlns:a16="http://schemas.microsoft.com/office/drawing/2014/main" id="{000C7902-8EE9-4823-9024-5B3FA9AB26E4}"/>
              </a:ext>
            </a:extLst>
          </p:cNvPr>
          <p:cNvSpPr>
            <a:spLocks noChangeArrowheads="1"/>
          </p:cNvSpPr>
          <p:nvPr/>
        </p:nvSpPr>
        <p:spPr bwMode="auto">
          <a:xfrm>
            <a:off x="4191000" y="2667000"/>
            <a:ext cx="4267200" cy="2971800"/>
          </a:xfrm>
          <a:prstGeom prst="ellipse">
            <a:avLst/>
          </a:prstGeom>
          <a:gradFill rotWithShape="0">
            <a:gsLst>
              <a:gs pos="0">
                <a:schemeClr val="bg1"/>
              </a:gs>
              <a:gs pos="100000">
                <a:schemeClr val="accent1">
                  <a:alpha val="5000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dirty="0"/>
              <a:t>Finding New </a:t>
            </a:r>
          </a:p>
          <a:p>
            <a:pPr algn="ctr"/>
            <a:r>
              <a:rPr lang="en-US" altLang="en-US" sz="3200" dirty="0"/>
              <a:t>Understandings</a:t>
            </a:r>
          </a:p>
        </p:txBody>
      </p:sp>
      <p:sp>
        <p:nvSpPr>
          <p:cNvPr id="112645" name="Oval 5">
            <a:extLst>
              <a:ext uri="{FF2B5EF4-FFF2-40B4-BE49-F238E27FC236}">
                <a16:creationId xmlns:a16="http://schemas.microsoft.com/office/drawing/2014/main" id="{E454091E-EFD6-45AB-BE10-12D2BF803BDA}"/>
              </a:ext>
            </a:extLst>
          </p:cNvPr>
          <p:cNvSpPr>
            <a:spLocks noChangeArrowheads="1"/>
          </p:cNvSpPr>
          <p:nvPr/>
        </p:nvSpPr>
        <p:spPr bwMode="auto">
          <a:xfrm>
            <a:off x="2819400" y="2362200"/>
            <a:ext cx="3505200" cy="1676400"/>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dirty="0"/>
              <a:t>Math Success</a:t>
            </a:r>
            <a:endParaRPr lang="en-US" altLang="en-US" dirty="0"/>
          </a:p>
        </p:txBody>
      </p:sp>
    </p:spTree>
    <p:extLst>
      <p:ext uri="{BB962C8B-B14F-4D97-AF65-F5344CB8AC3E}">
        <p14:creationId xmlns:p14="http://schemas.microsoft.com/office/powerpoint/2010/main" val="3120487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42"/>
                                        </p:tgtEl>
                                        <p:attrNameLst>
                                          <p:attrName>style.visibility</p:attrName>
                                        </p:attrNameLst>
                                      </p:cBhvr>
                                      <p:to>
                                        <p:strVal val="visible"/>
                                      </p:to>
                                    </p:set>
                                    <p:anim calcmode="lin" valueType="num">
                                      <p:cBhvr>
                                        <p:cTn id="7" dur="500" fill="hold"/>
                                        <p:tgtEl>
                                          <p:spTgt spid="112642"/>
                                        </p:tgtEl>
                                        <p:attrNameLst>
                                          <p:attrName>ppt_w</p:attrName>
                                        </p:attrNameLst>
                                      </p:cBhvr>
                                      <p:tavLst>
                                        <p:tav tm="0">
                                          <p:val>
                                            <p:fltVal val="0"/>
                                          </p:val>
                                        </p:tav>
                                        <p:tav tm="100000">
                                          <p:val>
                                            <p:strVal val="#ppt_w"/>
                                          </p:val>
                                        </p:tav>
                                      </p:tavLst>
                                    </p:anim>
                                    <p:anim calcmode="lin" valueType="num">
                                      <p:cBhvr>
                                        <p:cTn id="8" dur="500" fill="hold"/>
                                        <p:tgtEl>
                                          <p:spTgt spid="11264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2643"/>
                                        </p:tgtEl>
                                        <p:attrNameLst>
                                          <p:attrName>style.visibility</p:attrName>
                                        </p:attrNameLst>
                                      </p:cBhvr>
                                      <p:to>
                                        <p:strVal val="visible"/>
                                      </p:to>
                                    </p:set>
                                    <p:anim calcmode="lin" valueType="num">
                                      <p:cBhvr>
                                        <p:cTn id="13" dur="500" fill="hold"/>
                                        <p:tgtEl>
                                          <p:spTgt spid="112643"/>
                                        </p:tgtEl>
                                        <p:attrNameLst>
                                          <p:attrName>ppt_w</p:attrName>
                                        </p:attrNameLst>
                                      </p:cBhvr>
                                      <p:tavLst>
                                        <p:tav tm="0">
                                          <p:val>
                                            <p:fltVal val="0"/>
                                          </p:val>
                                        </p:tav>
                                        <p:tav tm="100000">
                                          <p:val>
                                            <p:strVal val="#ppt_w"/>
                                          </p:val>
                                        </p:tav>
                                      </p:tavLst>
                                    </p:anim>
                                    <p:anim calcmode="lin" valueType="num">
                                      <p:cBhvr>
                                        <p:cTn id="14" dur="500" fill="hold"/>
                                        <p:tgtEl>
                                          <p:spTgt spid="11264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2644"/>
                                        </p:tgtEl>
                                        <p:attrNameLst>
                                          <p:attrName>style.visibility</p:attrName>
                                        </p:attrNameLst>
                                      </p:cBhvr>
                                      <p:to>
                                        <p:strVal val="visible"/>
                                      </p:to>
                                    </p:set>
                                    <p:anim calcmode="lin" valueType="num">
                                      <p:cBhvr>
                                        <p:cTn id="19" dur="500" fill="hold"/>
                                        <p:tgtEl>
                                          <p:spTgt spid="112644"/>
                                        </p:tgtEl>
                                        <p:attrNameLst>
                                          <p:attrName>ppt_w</p:attrName>
                                        </p:attrNameLst>
                                      </p:cBhvr>
                                      <p:tavLst>
                                        <p:tav tm="0">
                                          <p:val>
                                            <p:fltVal val="0"/>
                                          </p:val>
                                        </p:tav>
                                        <p:tav tm="100000">
                                          <p:val>
                                            <p:strVal val="#ppt_w"/>
                                          </p:val>
                                        </p:tav>
                                      </p:tavLst>
                                    </p:anim>
                                    <p:anim calcmode="lin" valueType="num">
                                      <p:cBhvr>
                                        <p:cTn id="20" dur="500" fill="hold"/>
                                        <p:tgtEl>
                                          <p:spTgt spid="11264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112645"/>
                                        </p:tgtEl>
                                        <p:attrNameLst>
                                          <p:attrName>style.visibility</p:attrName>
                                        </p:attrNameLst>
                                      </p:cBhvr>
                                      <p:to>
                                        <p:strVal val="visible"/>
                                      </p:to>
                                    </p:set>
                                    <p:animEffect transition="in" filter="box(out)">
                                      <p:cBhvr>
                                        <p:cTn id="25"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autoUpdateAnimBg="0"/>
      <p:bldP spid="112642" grpId="0" animBg="1" autoUpdateAnimBg="0"/>
      <p:bldP spid="112644" grpId="0" animBg="1" autoUpdateAnimBg="0"/>
      <p:bldP spid="11264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7384-7114-DE42-8479-0A564A3F17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F4D873-F399-A948-87D4-B16791E7552C}"/>
              </a:ext>
            </a:extLst>
          </p:cNvPr>
          <p:cNvPicPr>
            <a:picLocks noGrp="1" noChangeAspect="1"/>
          </p:cNvPicPr>
          <p:nvPr>
            <p:ph idx="1"/>
          </p:nvPr>
        </p:nvPicPr>
        <p:blipFill>
          <a:blip r:embed="rId2"/>
          <a:stretch>
            <a:fillRect/>
          </a:stretch>
        </p:blipFill>
        <p:spPr>
          <a:xfrm>
            <a:off x="662940" y="533400"/>
            <a:ext cx="8176260" cy="5562600"/>
          </a:xfrm>
        </p:spPr>
      </p:pic>
    </p:spTree>
    <p:extLst>
      <p:ext uri="{BB962C8B-B14F-4D97-AF65-F5344CB8AC3E}">
        <p14:creationId xmlns:p14="http://schemas.microsoft.com/office/powerpoint/2010/main" val="278178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3784F5AB-52AD-464E-B60E-FA79F04C6ED6}"/>
              </a:ext>
            </a:extLst>
          </p:cNvPr>
          <p:cNvSpPr>
            <a:spLocks noGrp="1"/>
          </p:cNvSpPr>
          <p:nvPr>
            <p:ph type="title"/>
          </p:nvPr>
        </p:nvSpPr>
        <p:spPr/>
        <p:txBody>
          <a:bodyPr/>
          <a:lstStyle/>
          <a:p>
            <a:endParaRPr lang="en-US" altLang="en-US"/>
          </a:p>
        </p:txBody>
      </p:sp>
      <p:pic>
        <p:nvPicPr>
          <p:cNvPr id="109571" name="Content Placeholder 3" descr="Spanish_Book_Slide.jpg">
            <a:extLst>
              <a:ext uri="{FF2B5EF4-FFF2-40B4-BE49-F238E27FC236}">
                <a16:creationId xmlns:a16="http://schemas.microsoft.com/office/drawing/2014/main" id="{BFB3C260-6B13-424E-868C-9EB5F7E421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05" r="-2605"/>
          <a:stretch>
            <a:fillRect/>
          </a:stretch>
        </p:blipFill>
        <p:spPr>
          <a:xfrm>
            <a:off x="-533400" y="304800"/>
            <a:ext cx="10287000" cy="55626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DCF-CC81-EC95-8580-D07509C170E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E1D446-FCDD-2E6A-A133-EB7C3A005ED7}"/>
              </a:ext>
            </a:extLst>
          </p:cNvPr>
          <p:cNvSpPr>
            <a:spLocks noGrp="1"/>
          </p:cNvSpPr>
          <p:nvPr>
            <p:ph idx="1"/>
          </p:nvPr>
        </p:nvSpPr>
        <p:spPr>
          <a:xfrm>
            <a:off x="838200" y="1219200"/>
            <a:ext cx="8077200" cy="4876800"/>
          </a:xfrm>
        </p:spPr>
        <p:txBody>
          <a:bodyPr/>
          <a:lstStyle/>
          <a:p>
            <a:r>
              <a:rPr lang="en-US" sz="4800" b="1" dirty="0">
                <a:solidFill>
                  <a:srgbClr val="FF6600"/>
                </a:solidFill>
              </a:rPr>
              <a:t>X  X  X  X  X  X      X  X  X</a:t>
            </a:r>
          </a:p>
          <a:p>
            <a:r>
              <a:rPr lang="en-US" b="1" dirty="0"/>
              <a:t> 1    2     3    4     5     6          7     8     9</a:t>
            </a:r>
          </a:p>
          <a:p>
            <a:endParaRPr lang="en-US" b="1" dirty="0"/>
          </a:p>
          <a:p>
            <a:r>
              <a:rPr lang="en-US" b="1" dirty="0"/>
              <a:t>                 </a:t>
            </a:r>
            <a:endParaRPr lang="en-US" dirty="0"/>
          </a:p>
        </p:txBody>
      </p:sp>
    </p:spTree>
    <p:extLst>
      <p:ext uri="{BB962C8B-B14F-4D97-AF65-F5344CB8AC3E}">
        <p14:creationId xmlns:p14="http://schemas.microsoft.com/office/powerpoint/2010/main" val="1917648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AC15-BB92-4349-A955-A2C5E0821B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469C68-E08E-3B49-9F28-B4C7431A39DF}"/>
              </a:ext>
            </a:extLst>
          </p:cNvPr>
          <p:cNvPicPr>
            <a:picLocks noGrp="1" noChangeAspect="1"/>
          </p:cNvPicPr>
          <p:nvPr>
            <p:ph idx="1"/>
          </p:nvPr>
        </p:nvPicPr>
        <p:blipFill>
          <a:blip r:embed="rId2"/>
          <a:stretch>
            <a:fillRect/>
          </a:stretch>
        </p:blipFill>
        <p:spPr>
          <a:xfrm>
            <a:off x="533400" y="609600"/>
            <a:ext cx="8382000" cy="5486400"/>
          </a:xfrm>
        </p:spPr>
      </p:pic>
    </p:spTree>
    <p:extLst>
      <p:ext uri="{BB962C8B-B14F-4D97-AF65-F5344CB8AC3E}">
        <p14:creationId xmlns:p14="http://schemas.microsoft.com/office/powerpoint/2010/main" val="2197432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CF7C-A6F7-F34F-8232-ABBB371AB0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20DE1E-5E65-8A4B-8ECD-613D2CAC9BFB}"/>
              </a:ext>
            </a:extLst>
          </p:cNvPr>
          <p:cNvPicPr>
            <a:picLocks noGrp="1" noChangeAspect="1"/>
          </p:cNvPicPr>
          <p:nvPr>
            <p:ph idx="1"/>
          </p:nvPr>
        </p:nvPicPr>
        <p:blipFill>
          <a:blip r:embed="rId2"/>
          <a:stretch>
            <a:fillRect/>
          </a:stretch>
        </p:blipFill>
        <p:spPr>
          <a:xfrm>
            <a:off x="130628" y="762001"/>
            <a:ext cx="8882743" cy="4343400"/>
          </a:xfrm>
        </p:spPr>
      </p:pic>
    </p:spTree>
    <p:extLst>
      <p:ext uri="{BB962C8B-B14F-4D97-AF65-F5344CB8AC3E}">
        <p14:creationId xmlns:p14="http://schemas.microsoft.com/office/powerpoint/2010/main" val="3680391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1C3C-8B85-16B1-69C1-DCF5EF9FFE50}"/>
              </a:ext>
            </a:extLst>
          </p:cNvPr>
          <p:cNvSpPr>
            <a:spLocks noGrp="1"/>
          </p:cNvSpPr>
          <p:nvPr>
            <p:ph type="title"/>
          </p:nvPr>
        </p:nvSpPr>
        <p:spPr/>
        <p:txBody>
          <a:bodyPr/>
          <a:lstStyle/>
          <a:p>
            <a:r>
              <a:rPr lang="en-US" b="1" dirty="0">
                <a:solidFill>
                  <a:srgbClr val="FF6600"/>
                </a:solidFill>
              </a:rPr>
              <a:t>Infographics:</a:t>
            </a:r>
          </a:p>
        </p:txBody>
      </p:sp>
      <p:sp>
        <p:nvSpPr>
          <p:cNvPr id="3" name="Content Placeholder 2">
            <a:extLst>
              <a:ext uri="{FF2B5EF4-FFF2-40B4-BE49-F238E27FC236}">
                <a16:creationId xmlns:a16="http://schemas.microsoft.com/office/drawing/2014/main" id="{D96387C9-1D9D-1AF8-7FB3-53F4587CF6DD}"/>
              </a:ext>
            </a:extLst>
          </p:cNvPr>
          <p:cNvSpPr>
            <a:spLocks noGrp="1"/>
          </p:cNvSpPr>
          <p:nvPr>
            <p:ph idx="1"/>
          </p:nvPr>
        </p:nvSpPr>
        <p:spPr>
          <a:xfrm>
            <a:off x="1219200" y="1763486"/>
            <a:ext cx="7696200" cy="4114800"/>
          </a:xfrm>
        </p:spPr>
        <p:txBody>
          <a:bodyPr/>
          <a:lstStyle/>
          <a:p>
            <a:pPr marL="457200" indent="-457200">
              <a:buFont typeface="Wingdings" pitchFamily="2" charset="2"/>
              <a:buChar char="§"/>
            </a:pPr>
            <a:r>
              <a:rPr lang="en-US" dirty="0"/>
              <a:t>How to collect data.</a:t>
            </a:r>
          </a:p>
          <a:p>
            <a:pPr marL="457200" indent="-457200">
              <a:buFont typeface="Wingdings" pitchFamily="2" charset="2"/>
              <a:buChar char="§"/>
            </a:pPr>
            <a:endParaRPr lang="en-US" dirty="0"/>
          </a:p>
          <a:p>
            <a:pPr marL="457200" indent="-457200">
              <a:buFont typeface="Wingdings" pitchFamily="2" charset="2"/>
              <a:buChar char="§"/>
            </a:pPr>
            <a:r>
              <a:rPr lang="en-US" dirty="0"/>
              <a:t>How to organize it so it </a:t>
            </a:r>
            <a:r>
              <a:rPr lang="en-US"/>
              <a:t>is meaningful.</a:t>
            </a:r>
            <a:endParaRPr lang="en-US" dirty="0"/>
          </a:p>
          <a:p>
            <a:pPr marL="457200" indent="-457200">
              <a:buFont typeface="Wingdings" pitchFamily="2" charset="2"/>
              <a:buChar char="§"/>
            </a:pPr>
            <a:endParaRPr lang="en-US" dirty="0"/>
          </a:p>
          <a:p>
            <a:pPr marL="457200" indent="-457200">
              <a:buFont typeface="Wingdings" pitchFamily="2" charset="2"/>
              <a:buChar char="§"/>
            </a:pPr>
            <a:r>
              <a:rPr lang="en-US" dirty="0"/>
              <a:t>How to present it in a dynamic way so it communicates the point you want to make. </a:t>
            </a:r>
          </a:p>
        </p:txBody>
      </p:sp>
    </p:spTree>
    <p:extLst>
      <p:ext uri="{BB962C8B-B14F-4D97-AF65-F5344CB8AC3E}">
        <p14:creationId xmlns:p14="http://schemas.microsoft.com/office/powerpoint/2010/main" val="1995853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a:t>Thank you!</a:t>
            </a:r>
          </a:p>
        </p:txBody>
      </p:sp>
      <p:pic>
        <p:nvPicPr>
          <p:cNvPr id="73731" name="Picture 4" descr="sjm_website"/>
          <p:cNvPicPr>
            <a:picLocks noChangeAspect="1" noChangeArrowheads="1"/>
          </p:cNvPicPr>
          <p:nvPr/>
        </p:nvPicPr>
        <p:blipFill>
          <a:blip r:embed="rId3"/>
          <a:srcRect/>
          <a:stretch>
            <a:fillRect/>
          </a:stretch>
        </p:blipFill>
        <p:spPr bwMode="auto">
          <a:xfrm>
            <a:off x="3048000" y="3486150"/>
            <a:ext cx="3124200" cy="254000"/>
          </a:xfrm>
          <a:prstGeom prst="rect">
            <a:avLst/>
          </a:prstGeom>
          <a:noFill/>
          <a:ln w="9525">
            <a:noFill/>
            <a:miter lim="800000"/>
            <a:headEnd/>
            <a:tailEnd/>
          </a:ln>
        </p:spPr>
      </p:pic>
      <p:pic>
        <p:nvPicPr>
          <p:cNvPr id="73732" name="Picture 5" descr="sjm_glasses"/>
          <p:cNvPicPr>
            <a:picLocks noChangeAspect="1" noChangeArrowheads="1"/>
          </p:cNvPicPr>
          <p:nvPr/>
        </p:nvPicPr>
        <p:blipFill>
          <a:blip r:embed="rId4"/>
          <a:srcRect/>
          <a:stretch>
            <a:fillRect/>
          </a:stretch>
        </p:blipFill>
        <p:spPr bwMode="auto">
          <a:xfrm>
            <a:off x="3733800" y="2530475"/>
            <a:ext cx="1779588" cy="7461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DCF-CC81-EC95-8580-D07509C170E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E1D446-FCDD-2E6A-A133-EB7C3A005ED7}"/>
              </a:ext>
            </a:extLst>
          </p:cNvPr>
          <p:cNvSpPr>
            <a:spLocks noGrp="1"/>
          </p:cNvSpPr>
          <p:nvPr>
            <p:ph idx="1"/>
          </p:nvPr>
        </p:nvSpPr>
        <p:spPr>
          <a:xfrm>
            <a:off x="838200" y="1143000"/>
            <a:ext cx="8077200" cy="4953000"/>
          </a:xfrm>
        </p:spPr>
        <p:txBody>
          <a:bodyPr/>
          <a:lstStyle/>
          <a:p>
            <a:r>
              <a:rPr lang="en-US" sz="4800" b="1" dirty="0">
                <a:solidFill>
                  <a:srgbClr val="FF6600"/>
                </a:solidFill>
              </a:rPr>
              <a:t>X  X  X  X  X  X      X  X  X</a:t>
            </a:r>
          </a:p>
          <a:p>
            <a:r>
              <a:rPr lang="en-US" b="1" dirty="0"/>
              <a:t> 1    2     3    4     5     6          7     8     9</a:t>
            </a:r>
          </a:p>
          <a:p>
            <a:endParaRPr lang="en-US" b="1" dirty="0"/>
          </a:p>
          <a:p>
            <a:r>
              <a:rPr lang="en-US" b="1" dirty="0"/>
              <a:t>                 6                           7     8     9</a:t>
            </a:r>
          </a:p>
          <a:p>
            <a:endParaRPr lang="en-US" b="1" dirty="0"/>
          </a:p>
          <a:p>
            <a:r>
              <a:rPr lang="en-US" b="1" dirty="0"/>
              <a:t>                 </a:t>
            </a:r>
            <a:endParaRPr lang="en-US" dirty="0"/>
          </a:p>
        </p:txBody>
      </p:sp>
    </p:spTree>
    <p:extLst>
      <p:ext uri="{BB962C8B-B14F-4D97-AF65-F5344CB8AC3E}">
        <p14:creationId xmlns:p14="http://schemas.microsoft.com/office/powerpoint/2010/main" val="178171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DCF-CC81-EC95-8580-D07509C170E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E1D446-FCDD-2E6A-A133-EB7C3A005ED7}"/>
              </a:ext>
            </a:extLst>
          </p:cNvPr>
          <p:cNvSpPr>
            <a:spLocks noGrp="1"/>
          </p:cNvSpPr>
          <p:nvPr>
            <p:ph idx="1"/>
          </p:nvPr>
        </p:nvSpPr>
        <p:spPr>
          <a:xfrm>
            <a:off x="838200" y="1219200"/>
            <a:ext cx="8077200" cy="4876800"/>
          </a:xfrm>
        </p:spPr>
        <p:txBody>
          <a:bodyPr/>
          <a:lstStyle/>
          <a:p>
            <a:r>
              <a:rPr lang="en-US" sz="4800" b="1" dirty="0">
                <a:solidFill>
                  <a:srgbClr val="FF6600"/>
                </a:solidFill>
              </a:rPr>
              <a:t>X  X  X  X  X  X      X  X  X</a:t>
            </a:r>
          </a:p>
          <a:p>
            <a:r>
              <a:rPr lang="en-US" b="1" dirty="0"/>
              <a:t> 1    2     3    4     5     6          7     8     9</a:t>
            </a:r>
          </a:p>
          <a:p>
            <a:endParaRPr lang="en-US" b="1" dirty="0"/>
          </a:p>
          <a:p>
            <a:r>
              <a:rPr lang="en-US" b="1" dirty="0"/>
              <a:t>                 6                           7     8     9</a:t>
            </a:r>
          </a:p>
          <a:p>
            <a:endParaRPr lang="en-US" b="1" dirty="0"/>
          </a:p>
          <a:p>
            <a:r>
              <a:rPr lang="en-US" b="1" dirty="0"/>
              <a:t>                 6                      +          3      =   9</a:t>
            </a:r>
          </a:p>
          <a:p>
            <a:endParaRPr lang="en-US" dirty="0"/>
          </a:p>
        </p:txBody>
      </p:sp>
    </p:spTree>
    <p:extLst>
      <p:ext uri="{BB962C8B-B14F-4D97-AF65-F5344CB8AC3E}">
        <p14:creationId xmlns:p14="http://schemas.microsoft.com/office/powerpoint/2010/main" val="486386227"/>
      </p:ext>
    </p:extLst>
  </p:cSld>
  <p:clrMapOvr>
    <a:masterClrMapping/>
  </p:clrMapOvr>
</p:sld>
</file>

<file path=ppt/theme/theme1.xml><?xml version="1.0" encoding="utf-8"?>
<a:theme xmlns:a="http://schemas.openxmlformats.org/drawingml/2006/main" name="SJM_1">
  <a:themeElements>
    <a:clrScheme name="SJM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JM_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JM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M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M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M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M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M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M_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M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M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M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M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M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2004:Templates:My Templates:SJM_1.pot</Template>
  <TotalTime>4536</TotalTime>
  <Words>835</Words>
  <Application>Microsoft Macintosh PowerPoint</Application>
  <PresentationFormat>On-screen Show (4:3)</PresentationFormat>
  <Paragraphs>123</Paragraphs>
  <Slides>73</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Wingdings</vt:lpstr>
      <vt:lpstr>SJM_1</vt:lpstr>
      <vt:lpstr>Links and Leaps:  Making Connections Across the Early Math Curriculum   </vt:lpstr>
      <vt:lpstr>Stuart J. Murphy Visual Learning Strategist and Author Boston, MA  HarperCollins Children’s Books: MathStart  Charlesbridge Publishing: I SEE I LEARN  Savvas Learning (Pearson Education): enVisionMATH Three Cheers for Pre-K </vt:lpstr>
      <vt:lpstr>PowerPoint Presentation</vt:lpstr>
      <vt:lpstr>The Beauty of  Early Childhood Mathematics</vt:lpstr>
      <vt:lpstr>PowerPoint Presentation</vt:lpstr>
      <vt:lpstr>Counting Strategies: Links and Leaps: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Learning:</vt:lpstr>
      <vt:lpstr>PowerPoint Presentation</vt:lpstr>
      <vt:lpstr>PowerPoint Presentation</vt:lpstr>
      <vt:lpstr>PowerPoint Presentation</vt:lpstr>
      <vt:lpstr>Classroom Strategies: </vt:lpstr>
      <vt:lpstr>Take-aways:</vt:lpstr>
      <vt:lpstr>PowerPoint Presentation</vt:lpstr>
      <vt:lpstr>PowerPoint Presentation</vt:lpstr>
      <vt:lpstr>PowerPoint Presentation</vt:lpstr>
      <vt:lpstr>PowerPoint Presentation</vt:lpstr>
      <vt:lpstr>PowerPoint Presentation</vt:lpstr>
      <vt:lpstr>Infographics:</vt:lpstr>
      <vt:lpstr>Thank you!</vt:lpstr>
    </vt:vector>
  </TitlesOfParts>
  <Company>Office 2004 Test Drive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Math, Literature,  and Visual Learning:  Teaching Mathematics with Stories and Visual Models</dc:title>
  <dc:creator>Office 2004 Test Drive User</dc:creator>
  <cp:lastModifiedBy>Stuart Murphy</cp:lastModifiedBy>
  <cp:revision>81</cp:revision>
  <dcterms:created xsi:type="dcterms:W3CDTF">2016-11-06T23:03:15Z</dcterms:created>
  <dcterms:modified xsi:type="dcterms:W3CDTF">2022-06-08T15:34:01Z</dcterms:modified>
</cp:coreProperties>
</file>