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9E9"/>
    <a:srgbClr val="4652A3"/>
    <a:srgbClr val="FFFF00"/>
    <a:srgbClr val="1C9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762"/>
  </p:normalViewPr>
  <p:slideViewPr>
    <p:cSldViewPr snapToGrid="0" snapToObjects="1">
      <p:cViewPr varScale="1">
        <p:scale>
          <a:sx n="82" d="100"/>
          <a:sy n="82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4804-83C2-4048-A111-788B1CD38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0CE97-DAFA-9348-8C00-22F07D1FC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ED61A-EF05-8B40-BBA0-7A539C8E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5B1DB-2278-4D4B-863E-F7014BC5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6A6C-F013-6F4E-A169-4102889A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E9B0-F4B9-D14A-AB59-4B17A86B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A64AA-DDFE-094C-91BC-DCE867B02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4F703-688A-3745-8742-AA842A0F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76ED5-AF7C-4446-9EC0-56959284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A681F-400F-B046-BF91-443BFD52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65C6B-70EE-114F-AE89-7573B36D5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DDDB7-158A-F84C-95A2-7D52B4379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D1BF2-56F8-634F-84A9-E7AC713A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4D1B1-C6EE-0343-8894-3BAF5E74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7177-4D01-4D41-8AC1-1F73DC38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0A24-D01C-BB49-9C74-C0D5BC03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687F-B7A1-0148-BC99-131934CCB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5FAF9-639D-D04A-BA8A-4217E318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A4666-B9C6-074F-BA3D-C49FFE61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A5BC2-C8B2-8740-BCEA-5944E2DA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2D46-FF25-8545-8CD2-91A03724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D41E2-52BF-1A42-B6F3-0AA9FC9D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3C8C3-ED58-5545-98DB-1ACFD326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B4FE8-5FD4-F742-91FD-8546A4A9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D08E-1704-C347-8A93-79FE76CB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2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C4DE-552B-3144-8A6A-7FC6877A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A1B1-B222-5E4A-A6ED-8F8AFE8C7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23B0B-35B7-1C4E-BD1D-988C2157A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536A1-C49B-B74D-AB88-9EE6C14F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F9785-FD4F-6D40-BD70-D4F07BC7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F1FBB-77EA-4F48-B0AD-3496E95A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8399-5832-4F4F-BC0F-6A9B388D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E6C04-A0B2-AB48-BD47-90D59FA7F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1F3F-45E4-4046-9C97-FD756B2AF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9F3AC-3454-AD4D-AC7C-FF2CE9012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8C66E-E06C-C540-AB3A-A0E50A5B5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24CD2-4954-5444-AE98-7599E905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50022-6F15-584F-BB4F-BD1081BEC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4407A-E691-234C-BE34-719EAA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603F-46CF-ED48-B327-37DBB006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224C9-81DB-A54D-8CCE-73710D33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D55F2-6DDA-FC49-9E60-8CE54706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F22CC-0B40-BF4B-B801-B37C73CD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16463-7BD4-1342-BF0A-B060655F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D4E9D-6EA7-994A-A726-C9E41FFB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068BD-0BAA-F94E-A8E9-C2BAD57F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8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6981-11A1-5E41-82FA-CEEB92E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B6FE-D6D4-CD4D-904D-BDEBE9C65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16541-78E8-6342-9665-20E522673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C6C9F-6BCC-F249-AB64-8C42A993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1AC9D-FC9C-EF42-9EB6-A5BC1E29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09783-BACE-794D-99DC-7A376614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9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84C0-0976-344A-9F89-84DF21D6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B1991-3362-9F41-8C0D-3E8E0F754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5615F-FDA2-EF4F-BAB7-C808C2380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AD057-BE97-C049-93A8-C9E26F79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9A3B4-7209-BF43-9632-7F9A4C11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E92C5-D8C7-7344-A5FB-F2F6D958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974C0-9A2F-3045-902E-0102016A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62631-4DFF-F449-B71D-A132F7922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B7266-B841-2B41-A314-03662D7D4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9C10-E207-9249-A4F3-201F1CBB2EB0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86F8-086E-9A46-A175-89C07D1B0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FC39E-315E-F84B-840F-AB65B7E6B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2F3D-61E0-9248-AF54-32E65EC2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87" y="-914400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1" y="4954870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</a:extLst>
          </p:cNvPr>
          <p:cNvSpPr/>
          <p:nvPr/>
        </p:nvSpPr>
        <p:spPr>
          <a:xfrm>
            <a:off x="10388210" y="1289015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FF18C4A4-2BB5-7442-8D74-9BB0B935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23" y="5758303"/>
            <a:ext cx="2013857" cy="9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1817914" y="834924"/>
            <a:ext cx="72024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B9E9"/>
                </a:solidFill>
                <a:latin typeface="Helvetica" pitchFamily="2" charset="0"/>
              </a:rPr>
              <a:t>WELCOME</a:t>
            </a:r>
          </a:p>
          <a:p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r>
              <a:rPr lang="en-US" sz="3200" dirty="0">
                <a:latin typeface="Helvetica Light" panose="020B0403020202020204" pitchFamily="34" charset="0"/>
              </a:rPr>
              <a:t>DO YOU REALLY REMEMBER HOW TO COUNT?</a:t>
            </a:r>
          </a:p>
          <a:p>
            <a:endParaRPr lang="en-US" sz="3200" dirty="0">
              <a:latin typeface="Helvetica Light" panose="020B0403020202020204" pitchFamily="34" charset="0"/>
            </a:endParaRPr>
          </a:p>
          <a:p>
            <a:r>
              <a:rPr lang="en-US" sz="2000" dirty="0">
                <a:solidFill>
                  <a:srgbClr val="24B9E9"/>
                </a:solidFill>
                <a:latin typeface="Helvetica Light" panose="020B0403020202020204" pitchFamily="34" charset="0"/>
              </a:rPr>
              <a:t>EARLY MATH SYMPOSIUM</a:t>
            </a:r>
          </a:p>
          <a:p>
            <a:r>
              <a:rPr lang="en-US" sz="2000" dirty="0">
                <a:solidFill>
                  <a:srgbClr val="24B9E9"/>
                </a:solidFill>
                <a:latin typeface="Helvetica Light" panose="020B0403020202020204" pitchFamily="34" charset="0"/>
              </a:rPr>
              <a:t>JUNE 2021</a:t>
            </a:r>
          </a:p>
          <a:p>
            <a:endParaRPr lang="en-US" sz="3200" dirty="0">
              <a:latin typeface="Helvetica Light" panose="020B0403020202020204" pitchFamily="34" charset="0"/>
            </a:endParaRPr>
          </a:p>
          <a:p>
            <a:r>
              <a:rPr lang="en-US" sz="20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Scott Nielsen</a:t>
            </a:r>
          </a:p>
          <a:p>
            <a:r>
              <a:rPr lang="en-US" sz="20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Brook Williams</a:t>
            </a:r>
          </a:p>
        </p:txBody>
      </p:sp>
    </p:spTree>
    <p:extLst>
      <p:ext uri="{BB962C8B-B14F-4D97-AF65-F5344CB8AC3E}">
        <p14:creationId xmlns:p14="http://schemas.microsoft.com/office/powerpoint/2010/main" val="184904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resh Gala Apples - Shop Fruit at H-E-B">
            <a:extLst>
              <a:ext uri="{FF2B5EF4-FFF2-40B4-BE49-F238E27FC236}">
                <a16:creationId xmlns:a16="http://schemas.microsoft.com/office/drawing/2014/main" id="{51B69A4A-CE18-9449-9598-A2033E18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92" y="1461892"/>
            <a:ext cx="3934216" cy="39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36" y="5009032"/>
            <a:ext cx="5834412" cy="44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84" y="-418796"/>
            <a:ext cx="2610781" cy="26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81322" y="-585189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2404996" y="594206"/>
            <a:ext cx="720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52A3"/>
                </a:solidFill>
                <a:latin typeface="Helvetica" pitchFamily="2" charset="0"/>
              </a:rPr>
              <a:t>Collections</a:t>
            </a:r>
          </a:p>
        </p:txBody>
      </p:sp>
      <p:pic>
        <p:nvPicPr>
          <p:cNvPr id="11272" name="Picture 8" descr="What Rot! Strawberry Proteomics and the Art of Staying Fresh">
            <a:extLst>
              <a:ext uri="{FF2B5EF4-FFF2-40B4-BE49-F238E27FC236}">
                <a16:creationId xmlns:a16="http://schemas.microsoft.com/office/drawing/2014/main" id="{07C99596-0312-744F-803D-18D0BE2E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65" y="1848968"/>
            <a:ext cx="4219271" cy="31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aby rubber ducks">
            <a:extLst>
              <a:ext uri="{FF2B5EF4-FFF2-40B4-BE49-F238E27FC236}">
                <a16:creationId xmlns:a16="http://schemas.microsoft.com/office/drawing/2014/main" id="{A8000DF5-C7FB-DC4C-85A9-4F86BDA08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416050"/>
            <a:ext cx="53975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0" y="5781360"/>
            <a:ext cx="5834412" cy="44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84" y="-418796"/>
            <a:ext cx="2610781" cy="26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</a:extLst>
          </p:cNvPr>
          <p:cNvSpPr/>
          <p:nvPr/>
        </p:nvSpPr>
        <p:spPr>
          <a:xfrm>
            <a:off x="717913" y="5535339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2404996" y="594206"/>
            <a:ext cx="720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52A3"/>
                </a:solidFill>
                <a:latin typeface="Helvetica" pitchFamily="2" charset="0"/>
              </a:rPr>
              <a:t>Dot Patterns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1B304-6ED1-024C-9DB7-3A65CA5585A9}"/>
              </a:ext>
            </a:extLst>
          </p:cNvPr>
          <p:cNvGrpSpPr/>
          <p:nvPr/>
        </p:nvGrpSpPr>
        <p:grpSpPr>
          <a:xfrm>
            <a:off x="4544575" y="1812098"/>
            <a:ext cx="3893507" cy="3893507"/>
            <a:chOff x="4149246" y="1479476"/>
            <a:chExt cx="3893507" cy="3893507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77ECB64-E042-0941-AEF2-D06B41ACAB08}"/>
                </a:ext>
              </a:extLst>
            </p:cNvPr>
            <p:cNvSpPr/>
            <p:nvPr/>
          </p:nvSpPr>
          <p:spPr>
            <a:xfrm>
              <a:off x="4149246" y="1479476"/>
              <a:ext cx="3893507" cy="389350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4E5F723-3D34-4841-B17F-D1797160C52D}"/>
                </a:ext>
              </a:extLst>
            </p:cNvPr>
            <p:cNvSpPr/>
            <p:nvPr/>
          </p:nvSpPr>
          <p:spPr>
            <a:xfrm>
              <a:off x="4645796" y="2016389"/>
              <a:ext cx="891221" cy="8912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B51D01-70CA-184C-99E3-FB1E68543B28}"/>
                </a:ext>
              </a:extLst>
            </p:cNvPr>
            <p:cNvSpPr/>
            <p:nvPr/>
          </p:nvSpPr>
          <p:spPr>
            <a:xfrm>
              <a:off x="6593386" y="3961701"/>
              <a:ext cx="891221" cy="8912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46F848-AB81-D14E-9186-A2FA2259D381}"/>
              </a:ext>
            </a:extLst>
          </p:cNvPr>
          <p:cNvSpPr/>
          <p:nvPr/>
        </p:nvSpPr>
        <p:spPr>
          <a:xfrm>
            <a:off x="4406714" y="1687867"/>
            <a:ext cx="4169228" cy="41419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B5D3E5-3988-7240-B4B9-97EE9C9BC314}"/>
              </a:ext>
            </a:extLst>
          </p:cNvPr>
          <p:cNvGrpSpPr/>
          <p:nvPr/>
        </p:nvGrpSpPr>
        <p:grpSpPr>
          <a:xfrm>
            <a:off x="4544575" y="1812098"/>
            <a:ext cx="3893507" cy="3893507"/>
            <a:chOff x="7563002" y="1542812"/>
            <a:chExt cx="3893507" cy="389350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1E702E-762B-AF4B-A08D-560E95C61D4A}"/>
                </a:ext>
              </a:extLst>
            </p:cNvPr>
            <p:cNvGrpSpPr/>
            <p:nvPr/>
          </p:nvGrpSpPr>
          <p:grpSpPr>
            <a:xfrm>
              <a:off x="7563002" y="1542812"/>
              <a:ext cx="3893507" cy="3893507"/>
              <a:chOff x="4149246" y="1479476"/>
              <a:chExt cx="3893507" cy="389350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24FBDB7-50A6-A647-9BF2-F521681A222F}"/>
                  </a:ext>
                </a:extLst>
              </p:cNvPr>
              <p:cNvSpPr/>
              <p:nvPr/>
            </p:nvSpPr>
            <p:spPr>
              <a:xfrm>
                <a:off x="4149246" y="1479476"/>
                <a:ext cx="3893507" cy="3893507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E52890-3B8A-1945-B7AA-46CA283328FA}"/>
                  </a:ext>
                </a:extLst>
              </p:cNvPr>
              <p:cNvSpPr/>
              <p:nvPr/>
            </p:nvSpPr>
            <p:spPr>
              <a:xfrm>
                <a:off x="4645796" y="2016389"/>
                <a:ext cx="891221" cy="8912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011A339-D3D3-B345-9523-7C032E5C8F7D}"/>
                  </a:ext>
                </a:extLst>
              </p:cNvPr>
              <p:cNvSpPr/>
              <p:nvPr/>
            </p:nvSpPr>
            <p:spPr>
              <a:xfrm>
                <a:off x="6593386" y="3961701"/>
                <a:ext cx="891221" cy="8912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AF30B7-63B8-7E4F-8E77-C9A7C1A53DA2}"/>
                </a:ext>
              </a:extLst>
            </p:cNvPr>
            <p:cNvSpPr/>
            <p:nvPr/>
          </p:nvSpPr>
          <p:spPr>
            <a:xfrm>
              <a:off x="10007142" y="2079725"/>
              <a:ext cx="891221" cy="8912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DD67EF-AAE8-C44E-9D8D-36203C691326}"/>
                </a:ext>
              </a:extLst>
            </p:cNvPr>
            <p:cNvSpPr/>
            <p:nvPr/>
          </p:nvSpPr>
          <p:spPr>
            <a:xfrm>
              <a:off x="8059552" y="3998411"/>
              <a:ext cx="891221" cy="8912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E293EE4-91D8-CC46-A767-8D3C07EAD701}"/>
                </a:ext>
              </a:extLst>
            </p:cNvPr>
            <p:cNvSpPr/>
            <p:nvPr/>
          </p:nvSpPr>
          <p:spPr>
            <a:xfrm>
              <a:off x="9064144" y="3043954"/>
              <a:ext cx="891221" cy="8912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0ACDCE9-BBD8-544A-B78C-71C8CB431F67}"/>
              </a:ext>
            </a:extLst>
          </p:cNvPr>
          <p:cNvSpPr/>
          <p:nvPr/>
        </p:nvSpPr>
        <p:spPr>
          <a:xfrm>
            <a:off x="4406714" y="1687867"/>
            <a:ext cx="4169228" cy="41419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99A151-DC1E-8C46-99C9-3A552427E43E}"/>
              </a:ext>
            </a:extLst>
          </p:cNvPr>
          <p:cNvGrpSpPr/>
          <p:nvPr/>
        </p:nvGrpSpPr>
        <p:grpSpPr>
          <a:xfrm>
            <a:off x="4544575" y="1812098"/>
            <a:ext cx="3893507" cy="3893507"/>
            <a:chOff x="4149245" y="1487134"/>
            <a:chExt cx="3893507" cy="389350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C1C2253-AA55-3E4E-8943-6E47D8C977DB}"/>
                </a:ext>
              </a:extLst>
            </p:cNvPr>
            <p:cNvGrpSpPr/>
            <p:nvPr/>
          </p:nvGrpSpPr>
          <p:grpSpPr>
            <a:xfrm>
              <a:off x="4149245" y="1487134"/>
              <a:ext cx="3893507" cy="3893507"/>
              <a:chOff x="4149246" y="1479476"/>
              <a:chExt cx="3893507" cy="3893507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399461BB-1620-444C-BCCB-E6AB22AD154A}"/>
                  </a:ext>
                </a:extLst>
              </p:cNvPr>
              <p:cNvSpPr/>
              <p:nvPr/>
            </p:nvSpPr>
            <p:spPr>
              <a:xfrm>
                <a:off x="4149246" y="1479476"/>
                <a:ext cx="3893507" cy="3893507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149E07B-C0CE-1E49-9A12-43647D25BAF8}"/>
                  </a:ext>
                </a:extLst>
              </p:cNvPr>
              <p:cNvSpPr/>
              <p:nvPr/>
            </p:nvSpPr>
            <p:spPr>
              <a:xfrm>
                <a:off x="4645796" y="2016389"/>
                <a:ext cx="891221" cy="8912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E5502FA-55B6-9244-AA0C-41BE4A3ED1FB}"/>
                  </a:ext>
                </a:extLst>
              </p:cNvPr>
              <p:cNvSpPr/>
              <p:nvPr/>
            </p:nvSpPr>
            <p:spPr>
              <a:xfrm>
                <a:off x="6593386" y="3961701"/>
                <a:ext cx="891221" cy="8912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34EE780-9459-8A42-8422-4659141C63F1}"/>
                </a:ext>
              </a:extLst>
            </p:cNvPr>
            <p:cNvSpPr/>
            <p:nvPr/>
          </p:nvSpPr>
          <p:spPr>
            <a:xfrm>
              <a:off x="6593385" y="2024047"/>
              <a:ext cx="891221" cy="8912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3F2D38-0BB7-6647-B3C8-35EA9BE6564B}"/>
                </a:ext>
              </a:extLst>
            </p:cNvPr>
            <p:cNvSpPr/>
            <p:nvPr/>
          </p:nvSpPr>
          <p:spPr>
            <a:xfrm>
              <a:off x="4645795" y="3942733"/>
              <a:ext cx="891221" cy="8912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2B9557E-F587-CF4D-A289-375475C87361}"/>
              </a:ext>
            </a:extLst>
          </p:cNvPr>
          <p:cNvSpPr/>
          <p:nvPr/>
        </p:nvSpPr>
        <p:spPr>
          <a:xfrm>
            <a:off x="4406714" y="1687867"/>
            <a:ext cx="4169228" cy="41419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0" y="5781360"/>
            <a:ext cx="5834412" cy="44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84" y="-418796"/>
            <a:ext cx="2610781" cy="26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</a:extLst>
          </p:cNvPr>
          <p:cNvSpPr/>
          <p:nvPr/>
        </p:nvSpPr>
        <p:spPr>
          <a:xfrm>
            <a:off x="717913" y="5535339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2404996" y="594206"/>
            <a:ext cx="720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52A3"/>
                </a:solidFill>
                <a:latin typeface="Helvetica" pitchFamily="2" charset="0"/>
              </a:rPr>
              <a:t>Finger Patterns</a:t>
            </a:r>
          </a:p>
        </p:txBody>
      </p:sp>
      <p:pic>
        <p:nvPicPr>
          <p:cNvPr id="12296" name="Picture 8" descr="Counting Fingers HD Stock Images | Shutterstock">
            <a:extLst>
              <a:ext uri="{FF2B5EF4-FFF2-40B4-BE49-F238E27FC236}">
                <a16:creationId xmlns:a16="http://schemas.microsoft.com/office/drawing/2014/main" id="{8C80E0FC-FBFA-BC46-B84D-14694A4D8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8" t="6547" r="44793" b="50000"/>
          <a:stretch/>
        </p:blipFill>
        <p:spPr bwMode="auto">
          <a:xfrm>
            <a:off x="4217737" y="1789158"/>
            <a:ext cx="2738176" cy="30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46F848-AB81-D14E-9186-A2FA2259D381}"/>
              </a:ext>
            </a:extLst>
          </p:cNvPr>
          <p:cNvSpPr/>
          <p:nvPr/>
        </p:nvSpPr>
        <p:spPr>
          <a:xfrm>
            <a:off x="3502211" y="1236446"/>
            <a:ext cx="4169228" cy="41419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9AE0F1-EDC6-574A-B233-D617D9455C94}"/>
              </a:ext>
            </a:extLst>
          </p:cNvPr>
          <p:cNvGrpSpPr/>
          <p:nvPr/>
        </p:nvGrpSpPr>
        <p:grpSpPr>
          <a:xfrm>
            <a:off x="2995338" y="1665595"/>
            <a:ext cx="5182974" cy="3283671"/>
            <a:chOff x="2032430" y="1520029"/>
            <a:chExt cx="5182974" cy="3283671"/>
          </a:xfrm>
        </p:grpSpPr>
        <p:pic>
          <p:nvPicPr>
            <p:cNvPr id="12298" name="Picture 10" descr="Counting Fingers HD Stock Images | Shutterstock">
              <a:extLst>
                <a:ext uri="{FF2B5EF4-FFF2-40B4-BE49-F238E27FC236}">
                  <a16:creationId xmlns:a16="http://schemas.microsoft.com/office/drawing/2014/main" id="{215AE816-6D39-D243-9D5B-6D06D0759D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6" t="6547" r="64879" b="46632"/>
            <a:stretch/>
          </p:blipFill>
          <p:spPr bwMode="auto">
            <a:xfrm flipH="1">
              <a:off x="4797053" y="1681201"/>
              <a:ext cx="2418351" cy="312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0" name="Picture 12" descr="Counting Fingers HD Stock Images | Shutterstock">
              <a:extLst>
                <a:ext uri="{FF2B5EF4-FFF2-40B4-BE49-F238E27FC236}">
                  <a16:creationId xmlns:a16="http://schemas.microsoft.com/office/drawing/2014/main" id="{1208B251-CEA9-9A46-845C-E98CDBF126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00" t="1995" r="3706" b="47382"/>
            <a:stretch/>
          </p:blipFill>
          <p:spPr bwMode="auto">
            <a:xfrm>
              <a:off x="2032430" y="1520029"/>
              <a:ext cx="2981508" cy="3135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0ACDCE9-BBD8-544A-B78C-71C8CB431F67}"/>
              </a:ext>
            </a:extLst>
          </p:cNvPr>
          <p:cNvSpPr/>
          <p:nvPr/>
        </p:nvSpPr>
        <p:spPr>
          <a:xfrm>
            <a:off x="2731490" y="1236446"/>
            <a:ext cx="5710670" cy="41419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17" y="4136516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1" y="4954870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9410" y="5347448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314790" y="406866"/>
            <a:ext cx="110964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B9E9"/>
                </a:solidFill>
                <a:latin typeface="Helvetica" pitchFamily="2" charset="0"/>
              </a:rPr>
              <a:t>Reflection:</a:t>
            </a:r>
          </a:p>
          <a:p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How did you get your answer to these questions? </a:t>
            </a:r>
          </a:p>
          <a:p>
            <a:endParaRPr lang="en-US" sz="36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What strategies were like something you have seen students do?</a:t>
            </a:r>
          </a:p>
        </p:txBody>
      </p:sp>
    </p:spTree>
    <p:extLst>
      <p:ext uri="{BB962C8B-B14F-4D97-AF65-F5344CB8AC3E}">
        <p14:creationId xmlns:p14="http://schemas.microsoft.com/office/powerpoint/2010/main" val="267290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13" y="4017723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19" y="-245819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92032" y="4356928"/>
            <a:ext cx="2792080" cy="2792080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1741723" y="1903709"/>
            <a:ext cx="8946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B9E9"/>
                </a:solidFill>
                <a:latin typeface="Helvetica" pitchFamily="2" charset="0"/>
              </a:rPr>
              <a:t>Addition</a:t>
            </a:r>
          </a:p>
          <a:p>
            <a:pPr algn="ctr"/>
            <a:endParaRPr lang="en-US" sz="3600" b="1" dirty="0">
              <a:solidFill>
                <a:srgbClr val="4652A3"/>
              </a:solidFill>
              <a:latin typeface="Helvetica" pitchFamily="2" charset="0"/>
            </a:endParaRPr>
          </a:p>
          <a:p>
            <a:pPr algn="ctr"/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Remember: </a:t>
            </a:r>
          </a:p>
          <a:p>
            <a:pPr algn="ctr"/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No going back to “Number World”</a:t>
            </a:r>
          </a:p>
        </p:txBody>
      </p:sp>
      <p:pic>
        <p:nvPicPr>
          <p:cNvPr id="9" name="Picture 2" descr="Fried Chicken Bucket">
            <a:extLst>
              <a:ext uri="{FF2B5EF4-FFF2-40B4-BE49-F238E27FC236}">
                <a16:creationId xmlns:a16="http://schemas.microsoft.com/office/drawing/2014/main" id="{8510C5DA-25C6-D34E-8FC0-CFE44087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19" b="91729" l="10000" r="90000">
                        <a14:foregroundMark x1="69884" y1="7519" x2="68023" y2="11923"/>
                        <a14:foregroundMark x1="18837" y1="58432" x2="22791" y2="64447"/>
                        <a14:foregroundMark x1="22791" y1="64447" x2="22791" y2="64447"/>
                        <a14:foregroundMark x1="80581" y1="57358" x2="69070" y2="67240"/>
                        <a14:foregroundMark x1="80349" y1="54565" x2="78140" y2="59936"/>
                        <a14:foregroundMark x1="29302" y1="89151" x2="45581" y2="91837"/>
                        <a14:foregroundMark x1="45581" y1="91837" x2="53605" y2="91515"/>
                        <a14:foregroundMark x1="53605" y1="91515" x2="61395" y2="91729"/>
                        <a14:foregroundMark x1="61395" y1="91729" x2="70116" y2="88829"/>
                        <a14:foregroundMark x1="70116" y1="88829" x2="71047" y2="88077"/>
                        <a14:backgroundMark x1="3023" y1="18260" x2="17791" y2="8808"/>
                        <a14:backgroundMark x1="17791" y1="8808" x2="18256" y2="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" y="4575204"/>
            <a:ext cx="2108944" cy="22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3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0" y="5781360"/>
            <a:ext cx="5834412" cy="44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84" y="-418796"/>
            <a:ext cx="2610781" cy="26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913" y="5535339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2404996" y="594206"/>
            <a:ext cx="720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52A3"/>
                </a:solidFill>
                <a:latin typeface="Helvetica" pitchFamily="2" charset="0"/>
              </a:rPr>
              <a:t>Addition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4C695-95F4-C646-8270-1A806DABD89F}"/>
              </a:ext>
            </a:extLst>
          </p:cNvPr>
          <p:cNvSpPr txBox="1"/>
          <p:nvPr/>
        </p:nvSpPr>
        <p:spPr>
          <a:xfrm>
            <a:off x="4905323" y="2796570"/>
            <a:ext cx="2725426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600" dirty="0"/>
              <a:t>C +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5AEB1-288E-984C-B36C-3DDD08375DF4}"/>
              </a:ext>
            </a:extLst>
          </p:cNvPr>
          <p:cNvSpPr txBox="1"/>
          <p:nvPr/>
        </p:nvSpPr>
        <p:spPr>
          <a:xfrm>
            <a:off x="4882079" y="2796570"/>
            <a:ext cx="2771914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600" dirty="0"/>
              <a:t>D +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BEFA0-243D-5042-8B4A-303AF5907F5E}"/>
              </a:ext>
            </a:extLst>
          </p:cNvPr>
          <p:cNvSpPr txBox="1"/>
          <p:nvPr/>
        </p:nvSpPr>
        <p:spPr>
          <a:xfrm>
            <a:off x="4866050" y="2796570"/>
            <a:ext cx="280397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600" dirty="0"/>
              <a:t>G + B</a:t>
            </a:r>
          </a:p>
        </p:txBody>
      </p:sp>
    </p:spTree>
    <p:extLst>
      <p:ext uri="{BB962C8B-B14F-4D97-AF65-F5344CB8AC3E}">
        <p14:creationId xmlns:p14="http://schemas.microsoft.com/office/powerpoint/2010/main" val="37280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17" y="4136516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1" y="4954870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9410" y="5347448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314790" y="406866"/>
            <a:ext cx="9380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B9E9"/>
                </a:solidFill>
                <a:latin typeface="Helvetica" pitchFamily="2" charset="0"/>
              </a:rPr>
              <a:t>Reflection:</a:t>
            </a:r>
          </a:p>
          <a:p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How did you solve it? </a:t>
            </a: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Why did you solve it that way?</a:t>
            </a:r>
          </a:p>
          <a:p>
            <a:endParaRPr lang="en-US" sz="36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0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0" y="5781360"/>
            <a:ext cx="5834412" cy="44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84" y="-418796"/>
            <a:ext cx="2610781" cy="26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913" y="5535339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2404996" y="594206"/>
            <a:ext cx="720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52A3"/>
                </a:solidFill>
                <a:latin typeface="Helvetica" pitchFamily="2" charset="0"/>
              </a:rPr>
              <a:t>Addition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4C695-95F4-C646-8270-1A806DABD89F}"/>
              </a:ext>
            </a:extLst>
          </p:cNvPr>
          <p:cNvSpPr txBox="1"/>
          <p:nvPr/>
        </p:nvSpPr>
        <p:spPr>
          <a:xfrm>
            <a:off x="4793396" y="2644170"/>
            <a:ext cx="2425665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600" dirty="0"/>
              <a:t>I +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5AEB1-288E-984C-B36C-3DDD08375DF4}"/>
              </a:ext>
            </a:extLst>
          </p:cNvPr>
          <p:cNvSpPr txBox="1"/>
          <p:nvPr/>
        </p:nvSpPr>
        <p:spPr>
          <a:xfrm>
            <a:off x="4700425" y="2643105"/>
            <a:ext cx="279115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600" dirty="0"/>
              <a:t>N + K</a:t>
            </a:r>
          </a:p>
        </p:txBody>
      </p:sp>
    </p:spTree>
    <p:extLst>
      <p:ext uri="{BB962C8B-B14F-4D97-AF65-F5344CB8AC3E}">
        <p14:creationId xmlns:p14="http://schemas.microsoft.com/office/powerpoint/2010/main" val="34946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17" y="4136516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1" y="4954870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</a:extLst>
          </p:cNvPr>
          <p:cNvSpPr/>
          <p:nvPr/>
        </p:nvSpPr>
        <p:spPr>
          <a:xfrm>
            <a:off x="8559410" y="5347448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314790" y="406866"/>
            <a:ext cx="93803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B9E9"/>
                </a:solidFill>
                <a:latin typeface="Helvetica" pitchFamily="2" charset="0"/>
              </a:rPr>
              <a:t>Reflection:</a:t>
            </a:r>
          </a:p>
          <a:p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How did you solve it? </a:t>
            </a: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Why did you solve it that way?</a:t>
            </a:r>
          </a:p>
          <a:p>
            <a:endParaRPr lang="en-US" sz="36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What strategies were like something you have seen students do?</a:t>
            </a:r>
          </a:p>
          <a:p>
            <a:endParaRPr lang="en-US" sz="36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5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2404996" y="594206"/>
            <a:ext cx="720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52A3"/>
                </a:solidFill>
                <a:latin typeface="Helvetica" pitchFamily="2" charset="0"/>
              </a:rPr>
              <a:t>Subtraction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4C695-95F4-C646-8270-1A806DABD89F}"/>
              </a:ext>
            </a:extLst>
          </p:cNvPr>
          <p:cNvSpPr txBox="1"/>
          <p:nvPr/>
        </p:nvSpPr>
        <p:spPr>
          <a:xfrm>
            <a:off x="4738096" y="2644170"/>
            <a:ext cx="271580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600" dirty="0"/>
              <a:t>Q - H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575BE8E-9795-4047-A4B5-2C88867C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0" y="5781360"/>
            <a:ext cx="5834412" cy="44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51F4B40-5D42-1F4C-A604-4F5A92F6A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84" y="-418796"/>
            <a:ext cx="2610781" cy="26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8F0E74D-A30A-A04F-BDB3-2780751D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913" y="5535339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9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en and yellow geometric pattern ">
            <a:extLst>
              <a:ext uri="{FF2B5EF4-FFF2-40B4-BE49-F238E27FC236}">
                <a16:creationId xmlns:a16="http://schemas.microsoft.com/office/drawing/2014/main" id="{D1D13B69-5496-AA46-A27D-00C3B7898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3516" r="6883" b="1919"/>
          <a:stretch/>
        </p:blipFill>
        <p:spPr bwMode="auto">
          <a:xfrm>
            <a:off x="5588696" y="196358"/>
            <a:ext cx="6325643" cy="64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A0C10F-7AD1-834E-9358-3C0CA67CA8EE}"/>
              </a:ext>
            </a:extLst>
          </p:cNvPr>
          <p:cNvSpPr txBox="1"/>
          <p:nvPr/>
        </p:nvSpPr>
        <p:spPr>
          <a:xfrm>
            <a:off x="1041750" y="1843950"/>
            <a:ext cx="36804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MULISH LIGHT ROMAN" pitchFamily="2" charset="77"/>
              </a:rPr>
              <a:t>You need some items to count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MULISH LIGHT ROMAN" pitchFamily="2" charset="77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MULISH LIGHT ROMAN" pitchFamily="2" charset="77"/>
              </a:rPr>
              <a:t>Find the star</a:t>
            </a:r>
          </a:p>
        </p:txBody>
      </p:sp>
    </p:spTree>
    <p:extLst>
      <p:ext uri="{BB962C8B-B14F-4D97-AF65-F5344CB8AC3E}">
        <p14:creationId xmlns:p14="http://schemas.microsoft.com/office/powerpoint/2010/main" val="20997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17" y="4136516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1" y="4954870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9410" y="5347448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314790" y="406866"/>
            <a:ext cx="93803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B9E9"/>
                </a:solidFill>
                <a:latin typeface="Helvetica" pitchFamily="2" charset="0"/>
              </a:rPr>
              <a:t>Reflection:</a:t>
            </a:r>
          </a:p>
          <a:p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How did this feel for you?</a:t>
            </a:r>
          </a:p>
          <a:p>
            <a:endParaRPr lang="en-US" sz="36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What  might be some implications for how students feel when learning to count?</a:t>
            </a:r>
          </a:p>
        </p:txBody>
      </p:sp>
    </p:spTree>
    <p:extLst>
      <p:ext uri="{BB962C8B-B14F-4D97-AF65-F5344CB8AC3E}">
        <p14:creationId xmlns:p14="http://schemas.microsoft.com/office/powerpoint/2010/main" val="2241190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17" y="4136516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1" y="4954870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9410" y="5347448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314790" y="406866"/>
            <a:ext cx="93803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B9E9"/>
                </a:solidFill>
                <a:latin typeface="Helvetica" pitchFamily="2" charset="0"/>
              </a:rPr>
              <a:t>Reflection:</a:t>
            </a:r>
          </a:p>
          <a:p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How might this affect the ways you engage with students as they learn to…</a:t>
            </a:r>
          </a:p>
          <a:p>
            <a:endParaRPr lang="en-US" sz="36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…count?</a:t>
            </a:r>
          </a:p>
          <a:p>
            <a:pPr algn="ctr"/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…add?</a:t>
            </a:r>
          </a:p>
          <a:p>
            <a:pPr algn="ctr"/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…subtract?</a:t>
            </a:r>
          </a:p>
        </p:txBody>
      </p:sp>
    </p:spTree>
    <p:extLst>
      <p:ext uri="{BB962C8B-B14F-4D97-AF65-F5344CB8AC3E}">
        <p14:creationId xmlns:p14="http://schemas.microsoft.com/office/powerpoint/2010/main" val="2290269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ometric pattern">
            <a:extLst>
              <a:ext uri="{FF2B5EF4-FFF2-40B4-BE49-F238E27FC236}">
                <a16:creationId xmlns:a16="http://schemas.microsoft.com/office/drawing/2014/main" id="{D1D13B69-5496-AA46-A27D-00C3B7898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3516" r="6883" b="1919"/>
          <a:stretch/>
        </p:blipFill>
        <p:spPr bwMode="auto">
          <a:xfrm>
            <a:off x="2933178" y="196358"/>
            <a:ext cx="6325643" cy="64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98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87" y="-914400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1" y="3795386"/>
            <a:ext cx="3320969" cy="33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8210" y="1289015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 descr="AIMS logo">
            <a:extLst>
              <a:ext uri="{FF2B5EF4-FFF2-40B4-BE49-F238E27FC236}">
                <a16:creationId xmlns:a16="http://schemas.microsoft.com/office/drawing/2014/main" id="{FF18C4A4-2BB5-7442-8D74-9BB0B935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19" y="1520815"/>
            <a:ext cx="3144163" cy="15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2494767" y="834924"/>
            <a:ext cx="72024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4B9E9"/>
                </a:solidFill>
                <a:latin typeface="Helvetica" pitchFamily="2" charset="0"/>
              </a:rPr>
              <a:t>Thank You</a:t>
            </a:r>
          </a:p>
          <a:p>
            <a:pPr algn="ctr"/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pPr algn="ctr"/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pPr algn="ctr"/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pPr algn="ctr"/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pPr algn="ctr"/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pPr algn="ctr"/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pPr algn="ctr"/>
            <a:r>
              <a:rPr lang="en-US" sz="3200" dirty="0" err="1">
                <a:latin typeface="Helvetica Light" panose="020B0403020202020204" pitchFamily="34" charset="0"/>
              </a:rPr>
              <a:t>www.aimscenter.org</a:t>
            </a:r>
            <a:endParaRPr lang="en-US" sz="3200" dirty="0">
              <a:latin typeface="Helvetica Light" panose="020B0403020202020204" pitchFamily="34" charset="0"/>
            </a:endParaRPr>
          </a:p>
          <a:p>
            <a:pPr algn="ctr"/>
            <a:endParaRPr lang="en-US" sz="3200" dirty="0">
              <a:latin typeface="Helvetica Light" panose="020B0403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4652A3"/>
                </a:solidFill>
                <a:latin typeface="HELVETICA LIGHT" panose="020B0403020202020204" pitchFamily="34" charset="0"/>
              </a:rPr>
              <a:t>Scott@aimscenter.org</a:t>
            </a:r>
            <a:endParaRPr lang="en-US" sz="20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4652A3"/>
                </a:solidFill>
                <a:latin typeface="HELVETICA LIGHT" panose="020B0403020202020204" pitchFamily="34" charset="0"/>
              </a:rPr>
              <a:t>Brook@aimscenter.org</a:t>
            </a:r>
            <a:endParaRPr lang="en-US" sz="20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2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1D13B69-5496-AA46-A27D-00C3B7898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3516" r="6883" b="1919"/>
          <a:stretch/>
        </p:blipFill>
        <p:spPr bwMode="auto">
          <a:xfrm>
            <a:off x="2933178" y="196358"/>
            <a:ext cx="6325643" cy="64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 descr="Star hidden in the geometric pattern">
            <a:extLst>
              <a:ext uri="{FF2B5EF4-FFF2-40B4-BE49-F238E27FC236}">
                <a16:creationId xmlns:a16="http://schemas.microsoft.com/office/drawing/2014/main" id="{D84F97E5-A105-124F-94A6-2A4AFEDACB87}"/>
              </a:ext>
            </a:extLst>
          </p:cNvPr>
          <p:cNvSpPr/>
          <p:nvPr/>
        </p:nvSpPr>
        <p:spPr>
          <a:xfrm rot="186570">
            <a:off x="6168429" y="3112956"/>
            <a:ext cx="2873343" cy="2748473"/>
          </a:xfrm>
          <a:prstGeom prst="star5">
            <a:avLst/>
          </a:prstGeom>
          <a:solidFill>
            <a:srgbClr val="FFFF00">
              <a:alpha val="61569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1D13B69-5496-AA46-A27D-00C3B7898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3516" r="6883" b="1919"/>
          <a:stretch/>
        </p:blipFill>
        <p:spPr bwMode="auto">
          <a:xfrm>
            <a:off x="2933178" y="196358"/>
            <a:ext cx="6325643" cy="64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7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A207C6-A838-3E4D-8FD3-0EE0EE703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230" y="2385693"/>
            <a:ext cx="6529540" cy="403476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5322" dist="273074" dir="2700000" algn="ctr" rotWithShape="0">
              <a:schemeClr val="tx1"/>
            </a:outerShdw>
          </a:effectLst>
        </p:spPr>
      </p:pic>
      <p:pic>
        <p:nvPicPr>
          <p:cNvPr id="11" name="Picture 9" descr="AIMS logo">
            <a:extLst>
              <a:ext uri="{FF2B5EF4-FFF2-40B4-BE49-F238E27FC236}">
                <a16:creationId xmlns:a16="http://schemas.microsoft.com/office/drawing/2014/main" id="{BFAFF7D5-546D-2F43-9FA3-D1A71DE7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51" y="0"/>
            <a:ext cx="4104897" cy="20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3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87" y="-914400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1" y="4954870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8210" y="1289015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 descr="AIMS logo">
            <a:extLst>
              <a:ext uri="{FF2B5EF4-FFF2-40B4-BE49-F238E27FC236}">
                <a16:creationId xmlns:a16="http://schemas.microsoft.com/office/drawing/2014/main" id="{FF18C4A4-2BB5-7442-8D74-9BB0B935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23" y="5758303"/>
            <a:ext cx="2013857" cy="9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1817914" y="834924"/>
            <a:ext cx="72024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B9E9"/>
                </a:solidFill>
                <a:latin typeface="Helvetica" pitchFamily="2" charset="0"/>
              </a:rPr>
              <a:t>THIS SESSION:</a:t>
            </a:r>
          </a:p>
          <a:p>
            <a:endParaRPr lang="en-US" sz="2800" b="1" dirty="0">
              <a:solidFill>
                <a:srgbClr val="4652A3"/>
              </a:solidFill>
              <a:latin typeface="Helvetica" pitchFamily="2" charset="0"/>
            </a:endParaRPr>
          </a:p>
          <a:p>
            <a:r>
              <a:rPr lang="en-US" sz="40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EXPERIENCES</a:t>
            </a:r>
          </a:p>
          <a:p>
            <a:r>
              <a:rPr lang="en-US" sz="40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REFLECTION</a:t>
            </a:r>
          </a:p>
          <a:p>
            <a:r>
              <a:rPr lang="en-US" sz="40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TAKEAWAYS</a:t>
            </a:r>
          </a:p>
          <a:p>
            <a:endParaRPr lang="en-US" sz="20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6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13" y="4017723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19" y="-245819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0444" y="5246500"/>
            <a:ext cx="2021355" cy="2021355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2494767" y="2459504"/>
            <a:ext cx="7202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B9E9"/>
                </a:solidFill>
                <a:latin typeface="Helvetica" pitchFamily="2" charset="0"/>
              </a:rPr>
              <a:t>WELCOME TO LETTER WORLD</a:t>
            </a:r>
          </a:p>
          <a:p>
            <a:pPr algn="ctr"/>
            <a:endParaRPr lang="en-US" sz="3600" b="1" dirty="0">
              <a:solidFill>
                <a:srgbClr val="4652A3"/>
              </a:solidFill>
              <a:latin typeface="Helvetica" pitchFamily="2" charset="0"/>
            </a:endParaRPr>
          </a:p>
          <a:p>
            <a:pPr algn="ctr"/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LET’S COUNT</a:t>
            </a:r>
          </a:p>
          <a:p>
            <a:pPr algn="ctr"/>
            <a:endParaRPr lang="en-US" sz="3600" b="1" dirty="0">
              <a:solidFill>
                <a:srgbClr val="4652A3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8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ied Chicken Bucket ">
            <a:extLst>
              <a:ext uri="{FF2B5EF4-FFF2-40B4-BE49-F238E27FC236}">
                <a16:creationId xmlns:a16="http://schemas.microsoft.com/office/drawing/2014/main" id="{875F9F00-234E-804F-A355-304738F3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19" b="91729" l="10000" r="90000">
                        <a14:foregroundMark x1="69884" y1="7519" x2="68023" y2="11923"/>
                        <a14:foregroundMark x1="18837" y1="58432" x2="22791" y2="64447"/>
                        <a14:foregroundMark x1="22791" y1="64447" x2="22791" y2="64447"/>
                        <a14:foregroundMark x1="80581" y1="57358" x2="69070" y2="67240"/>
                        <a14:foregroundMark x1="80349" y1="54565" x2="78140" y2="59936"/>
                        <a14:foregroundMark x1="29302" y1="89151" x2="45581" y2="91837"/>
                        <a14:foregroundMark x1="45581" y1="91837" x2="53605" y2="91515"/>
                        <a14:foregroundMark x1="53605" y1="91515" x2="61395" y2="91729"/>
                        <a14:foregroundMark x1="61395" y1="91729" x2="70116" y2="88829"/>
                        <a14:foregroundMark x1="70116" y1="88829" x2="71047" y2="88077"/>
                        <a14:backgroundMark x1="3023" y1="18260" x2="17791" y2="8808"/>
                        <a14:backgroundMark x1="17791" y1="8808" x2="18256" y2="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0"/>
            <a:ext cx="633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9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3EFFB0B2-AB14-6441-8B4B-65F965FA9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13" y="4017723"/>
            <a:ext cx="3874684" cy="37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D6638-97F3-7C42-9C36-9A1E43C166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4300-7C99-F640-856E-791D96969FF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151DBC4-74DC-3548-9DC1-8E74F288A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19" y="-245819"/>
            <a:ext cx="2161485" cy="2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C8DE780-BF5D-4E41-97FC-FCE0D8B5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92032" y="4356928"/>
            <a:ext cx="2792080" cy="2792080"/>
          </a:xfrm>
          <a:prstGeom prst="ellipse">
            <a:avLst/>
          </a:prstGeom>
          <a:solidFill>
            <a:srgbClr val="465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3DAD-1E24-0644-825D-C5DA6C030F92}"/>
              </a:ext>
            </a:extLst>
          </p:cNvPr>
          <p:cNvSpPr txBox="1"/>
          <p:nvPr/>
        </p:nvSpPr>
        <p:spPr>
          <a:xfrm>
            <a:off x="1741723" y="2367171"/>
            <a:ext cx="8946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B9E9"/>
                </a:solidFill>
                <a:latin typeface="Helvetica" pitchFamily="2" charset="0"/>
              </a:rPr>
              <a:t>COUNTING ITEMS</a:t>
            </a:r>
          </a:p>
          <a:p>
            <a:pPr algn="ctr"/>
            <a:endParaRPr lang="en-US" sz="3600" b="1" dirty="0">
              <a:solidFill>
                <a:srgbClr val="4652A3"/>
              </a:solidFill>
              <a:latin typeface="Helvetica" pitchFamily="2" charset="0"/>
            </a:endParaRPr>
          </a:p>
          <a:p>
            <a:pPr algn="ctr"/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Remember: </a:t>
            </a:r>
          </a:p>
          <a:p>
            <a:pPr algn="ctr"/>
            <a:r>
              <a:rPr lang="en-US" sz="3600" b="1" dirty="0">
                <a:solidFill>
                  <a:srgbClr val="4652A3"/>
                </a:solidFill>
                <a:latin typeface="HELVETICA LIGHT" panose="020B0403020202020204" pitchFamily="34" charset="0"/>
              </a:rPr>
              <a:t>No going back to “Number World”</a:t>
            </a:r>
          </a:p>
        </p:txBody>
      </p:sp>
      <p:pic>
        <p:nvPicPr>
          <p:cNvPr id="9" name="Picture 2" descr="Fried Chicken Bucket ">
            <a:extLst>
              <a:ext uri="{FF2B5EF4-FFF2-40B4-BE49-F238E27FC236}">
                <a16:creationId xmlns:a16="http://schemas.microsoft.com/office/drawing/2014/main" id="{8510C5DA-25C6-D34E-8FC0-CFE44087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19" b="91729" l="10000" r="90000">
                        <a14:foregroundMark x1="69884" y1="7519" x2="68023" y2="11923"/>
                        <a14:foregroundMark x1="18837" y1="58432" x2="22791" y2="64447"/>
                        <a14:foregroundMark x1="22791" y1="64447" x2="22791" y2="64447"/>
                        <a14:foregroundMark x1="80581" y1="57358" x2="69070" y2="67240"/>
                        <a14:foregroundMark x1="80349" y1="54565" x2="78140" y2="59936"/>
                        <a14:foregroundMark x1="29302" y1="89151" x2="45581" y2="91837"/>
                        <a14:foregroundMark x1="45581" y1="91837" x2="53605" y2="91515"/>
                        <a14:foregroundMark x1="53605" y1="91515" x2="61395" y2="91729"/>
                        <a14:foregroundMark x1="61395" y1="91729" x2="70116" y2="88829"/>
                        <a14:foregroundMark x1="70116" y1="88829" x2="71047" y2="88077"/>
                        <a14:backgroundMark x1="3023" y1="18260" x2="17791" y2="8808"/>
                        <a14:backgroundMark x1="17791" y1="8808" x2="18256" y2="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" y="4575204"/>
            <a:ext cx="2108944" cy="22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8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14D612FCE3B48B3438FB0856801E4" ma:contentTypeVersion="14" ma:contentTypeDescription="Create a new document." ma:contentTypeScope="" ma:versionID="2222da39910a3f9a89481ddcf1304eba">
  <xsd:schema xmlns:xsd="http://www.w3.org/2001/XMLSchema" xmlns:xs="http://www.w3.org/2001/XMLSchema" xmlns:p="http://schemas.microsoft.com/office/2006/metadata/properties" xmlns:ns2="4ae3f3b2-0ada-4e88-ba50-315a31c5ba07" xmlns:ns3="705b290b-649d-4e63-b40a-d874e9293c12" targetNamespace="http://schemas.microsoft.com/office/2006/metadata/properties" ma:root="true" ma:fieldsID="b92990ec12282a51597e5fc1c5b0b7f7" ns2:_="" ns3:_="">
    <xsd:import namespace="4ae3f3b2-0ada-4e88-ba50-315a31c5ba07"/>
    <xsd:import namespace="705b290b-649d-4e63-b40a-d874e9293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3f3b2-0ada-4e88-ba50-315a31c5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b290b-649d-4e63-b40a-d874e9293c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5CA9BF-4BEE-4FA5-B429-90D0A992705E}"/>
</file>

<file path=customXml/itemProps2.xml><?xml version="1.0" encoding="utf-8"?>
<ds:datastoreItem xmlns:ds="http://schemas.openxmlformats.org/officeDocument/2006/customXml" ds:itemID="{97AE4C9F-5CFF-4BFD-BBD4-5CEAA57CF49F}"/>
</file>

<file path=customXml/itemProps3.xml><?xml version="1.0" encoding="utf-8"?>
<ds:datastoreItem xmlns:ds="http://schemas.openxmlformats.org/officeDocument/2006/customXml" ds:itemID="{50A35BBA-E503-48C3-946F-8E9EBEDF4098}"/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242</Words>
  <Application>Microsoft Macintosh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Light</vt:lpstr>
      <vt:lpstr>Helvetica Light</vt:lpstr>
      <vt:lpstr>MULISH LIGHT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Nielsen</dc:creator>
  <cp:lastModifiedBy>Kylene Hashimoto</cp:lastModifiedBy>
  <cp:revision>28</cp:revision>
  <dcterms:created xsi:type="dcterms:W3CDTF">2021-05-19T15:27:39Z</dcterms:created>
  <dcterms:modified xsi:type="dcterms:W3CDTF">2021-05-29T02:14:16Z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0x01010060214D612FCE3B48B3438FB0856801E4</vt:lpwstr>
  </property>
</Properties>
</file>