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4"/>
    <p:sldMasterId id="2147483688" r:id="rId5"/>
    <p:sldMasterId id="2147483689" r:id="rId6"/>
  </p:sldMasterIdLst>
  <p:notesMasterIdLst>
    <p:notesMasterId r:id="rId3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4" r:id="rId33"/>
    <p:sldId id="283" r:id="rId34"/>
  </p:sldIdLst>
  <p:sldSz cx="9144000" cy="5143500" type="screen16x9"/>
  <p:notesSz cx="6858000" cy="9144000"/>
  <p:embeddedFontLst>
    <p:embeddedFont>
      <p:font typeface="Montserrat" pitchFamily="2" charset="77"/>
      <p:regular r:id="rId36"/>
      <p:bold r:id="rId37"/>
      <p:italic r:id="rId38"/>
      <p:boldItalic r:id="rId39"/>
    </p:embeddedFont>
    <p:embeddedFont>
      <p:font typeface="Montserrat ExtraBold" pitchFamily="2" charset="77"/>
      <p:bold r:id="rId40"/>
      <p:italic r:id="rId41"/>
      <p:boldItalic r:id="rId42"/>
    </p:embeddedFont>
    <p:embeddedFont>
      <p:font typeface="Montserrat Light" pitchFamily="2" charset="77"/>
      <p:regular r:id="rId43"/>
      <p:bold r:id="rId44"/>
      <p:italic r:id="rId45"/>
      <p:boldItalic r:id="rId46"/>
    </p:embeddedFont>
    <p:embeddedFont>
      <p:font typeface="Muli" pitchFamily="2" charset="77"/>
      <p:regular r:id="rId47"/>
      <p:bold r:id="rId48"/>
      <p:italic r:id="rId49"/>
      <p:boldItalic r:id="rId50"/>
    </p:embeddedFont>
    <p:embeddedFont>
      <p:font typeface="Muli Light" pitchFamily="2" charset="77"/>
      <p:regular r:id="rId51"/>
      <p:italic r:id="rId52"/>
    </p:embeddedFont>
    <p:embeddedFont>
      <p:font typeface="Muli Regular" pitchFamily="2" charset="77"/>
      <p:regular r:id="rId53"/>
      <p:bold r:id="rId54"/>
      <p:italic r:id="rId55"/>
      <p:boldItalic r:id="rId56"/>
    </p:embeddedFont>
    <p:embeddedFont>
      <p:font typeface="Muli SemiBold" pitchFamily="2" charset="77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29"/>
    <p:restoredTop sz="60027"/>
  </p:normalViewPr>
  <p:slideViewPr>
    <p:cSldViewPr snapToGrid="0">
      <p:cViewPr varScale="1">
        <p:scale>
          <a:sx n="78" d="100"/>
          <a:sy n="78" d="100"/>
        </p:scale>
        <p:origin x="17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803f661f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803f661f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812a9a92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812a9a92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8114f144c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8114f144c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81352de6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81352de6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7c503d7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7c503d7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7c503d723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7c503d723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812a9a92e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8812a9a92e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812a9a9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812a9a9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812a9a92e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812a9a92e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7c2141f8e_2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87c2141f8e_2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7c503d72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7c503d72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812a9a92e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812a9a92e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7c2141f8e_2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7c2141f8e_2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812a9a92e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8812a9a92e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7c2141f8e_2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87c2141f8e_2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812a9a92e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812a9a92e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87c2141f8e_2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87c2141f8e_2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7c2141f8e_2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7c2141f8e_2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8812a9a92e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8812a9a92e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7805bad3b_3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87805bad3b_3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966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812a9a92e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812a9a92e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7c2141f8e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7c2141f8e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812a9a92e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812a9a92e_1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803f661f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8803f661f4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7c2141f8e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7c2141f8e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812a9a92e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812a9a92e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7805bad3b_3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87805bad3b_3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8803f661f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8803f661f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2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AUTOLAYOUT_3"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ctrTitle"/>
          </p:nvPr>
        </p:nvSpPr>
        <p:spPr>
          <a:xfrm>
            <a:off x="4216401" y="913500"/>
            <a:ext cx="4202700" cy="331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8" name="Google Shape;138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6" name="Google Shape;146;p3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2">
    <p:bg>
      <p:bgPr>
        <a:solidFill>
          <a:srgbClr val="FFFF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aPs2oQ-PQECQnFIrZZvhqjbOm6Agj8J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NsTgCK2cs6KdotpCmfLHqcNTblQ-2IC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Brook@AIMScenter.org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hyperlink" Target="mailto:paul@AIMScenter.org" TargetMode="External"/><Relationship Id="rId4" Type="http://schemas.openxmlformats.org/officeDocument/2006/relationships/hyperlink" Target="mailto:Bev@AIMScenter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IMSpadl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3"/>
          <p:cNvSpPr txBox="1"/>
          <p:nvPr/>
        </p:nvSpPr>
        <p:spPr>
          <a:xfrm>
            <a:off x="767100" y="791113"/>
            <a:ext cx="7609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PUT SOME </a:t>
            </a:r>
            <a:r>
              <a:rPr lang="en" sz="28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ZING</a:t>
            </a:r>
            <a:r>
              <a:rPr lang="en" sz="28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IN YOUR </a:t>
            </a:r>
            <a:r>
              <a:rPr lang="en" sz="28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ZOOM</a:t>
            </a:r>
            <a:r>
              <a:rPr lang="en" sz="28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:</a:t>
            </a:r>
            <a:endParaRPr sz="28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5" name="Google Shape;165;p43"/>
          <p:cNvSpPr txBox="1"/>
          <p:nvPr/>
        </p:nvSpPr>
        <p:spPr>
          <a:xfrm>
            <a:off x="767100" y="1266438"/>
            <a:ext cx="73710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MAKING THE MOST OF ONLINE PD</a:t>
            </a:r>
            <a:endParaRPr sz="40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</a:endParaRPr>
          </a:p>
        </p:txBody>
      </p:sp>
      <p:sp>
        <p:nvSpPr>
          <p:cNvPr id="167" name="Google Shape;167;p43" descr="Decorative Line"/>
          <p:cNvSpPr/>
          <p:nvPr/>
        </p:nvSpPr>
        <p:spPr>
          <a:xfrm>
            <a:off x="880100" y="2983213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3"/>
          <p:cNvSpPr txBox="1">
            <a:spLocks noGrp="1"/>
          </p:cNvSpPr>
          <p:nvPr>
            <p:ph type="body" idx="4294967295"/>
          </p:nvPr>
        </p:nvSpPr>
        <p:spPr>
          <a:xfrm>
            <a:off x="767100" y="3197988"/>
            <a:ext cx="33135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Brook Williams, </a:t>
            </a:r>
            <a:r>
              <a:rPr lang="en" sz="1400">
                <a:solidFill>
                  <a:schemeClr val="dk1"/>
                </a:solidFill>
                <a:latin typeface="Muli Regular"/>
                <a:ea typeface="Muli Regular"/>
                <a:cs typeface="Muli Regular"/>
                <a:sym typeface="Muli Regular"/>
              </a:rPr>
              <a:t>PK-12 Coordinator</a:t>
            </a:r>
            <a:endParaRPr sz="1400">
              <a:solidFill>
                <a:schemeClr val="dk1"/>
              </a:solidFill>
              <a:latin typeface="Muli Regular"/>
              <a:ea typeface="Muli Regular"/>
              <a:cs typeface="Muli Regular"/>
              <a:sym typeface="Muli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Bev Ford, </a:t>
            </a:r>
            <a:r>
              <a:rPr lang="en" sz="1400">
                <a:solidFill>
                  <a:schemeClr val="dk1"/>
                </a:solidFill>
                <a:latin typeface="Muli Regular"/>
                <a:ea typeface="Muli Regular"/>
                <a:cs typeface="Muli Regular"/>
                <a:sym typeface="Muli Regular"/>
              </a:rPr>
              <a:t>PK-12 Coordinator</a:t>
            </a:r>
            <a:endParaRPr sz="1400">
              <a:solidFill>
                <a:schemeClr val="dk1"/>
              </a:solidFill>
              <a:latin typeface="Muli Regular"/>
              <a:ea typeface="Muli Regular"/>
              <a:cs typeface="Muli Regular"/>
              <a:sym typeface="Muli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Paul Reimer, </a:t>
            </a:r>
            <a:r>
              <a:rPr lang="en" sz="1400">
                <a:solidFill>
                  <a:schemeClr val="dk1"/>
                </a:solidFill>
                <a:latin typeface="Muli Regular"/>
                <a:ea typeface="Muli Regular"/>
                <a:cs typeface="Muli Regular"/>
                <a:sym typeface="Muli Regular"/>
              </a:rPr>
              <a:t>Executive Director</a:t>
            </a:r>
            <a:endParaRPr sz="1400">
              <a:solidFill>
                <a:schemeClr val="dk1"/>
              </a:solidFill>
              <a:latin typeface="Muli Regular"/>
              <a:ea typeface="Muli Regular"/>
              <a:cs typeface="Muli Regular"/>
              <a:sym typeface="Muli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Muli Regular"/>
              <a:ea typeface="Muli Regular"/>
              <a:cs typeface="Muli Regular"/>
              <a:sym typeface="Muli Regula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Muli Regular"/>
              <a:ea typeface="Muli Regular"/>
              <a:cs typeface="Muli Regular"/>
              <a:sym typeface="Muli Regular"/>
            </a:endParaRPr>
          </a:p>
        </p:txBody>
      </p:sp>
      <p:pic>
        <p:nvPicPr>
          <p:cNvPr id="168" name="Google Shape;168;p43" descr="Decorativ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9624" y="-285301"/>
            <a:ext cx="1493914" cy="1464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3" descr="Decorative"/>
          <p:cNvSpPr/>
          <p:nvPr/>
        </p:nvSpPr>
        <p:spPr>
          <a:xfrm>
            <a:off x="8746700" y="840475"/>
            <a:ext cx="603000" cy="58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43" descr="Decorativ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5200" y="4335271"/>
            <a:ext cx="912298" cy="91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3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3086" y="4203775"/>
            <a:ext cx="1612163" cy="79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2"/>
          <p:cNvSpPr txBox="1"/>
          <p:nvPr/>
        </p:nvSpPr>
        <p:spPr>
          <a:xfrm>
            <a:off x="480300" y="417500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SHAPE HUNT</a:t>
            </a:r>
            <a:endParaRPr sz="3500" dirty="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77" name="Google Shape;277;p52" descr="Decorative Line"/>
          <p:cNvSpPr/>
          <p:nvPr/>
        </p:nvSpPr>
        <p:spPr>
          <a:xfrm>
            <a:off x="4194750" y="1182738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270" name="Google Shape;270;p52" descr="Orange Circle with the number one in the middle of it"/>
          <p:cNvGrpSpPr/>
          <p:nvPr/>
        </p:nvGrpSpPr>
        <p:grpSpPr>
          <a:xfrm>
            <a:off x="1397920" y="1766704"/>
            <a:ext cx="540872" cy="535911"/>
            <a:chOff x="1733600" y="2454450"/>
            <a:chExt cx="677615" cy="671400"/>
          </a:xfrm>
        </p:grpSpPr>
        <p:sp>
          <p:nvSpPr>
            <p:cNvPr id="271" name="Google Shape;271;p52"/>
            <p:cNvSpPr/>
            <p:nvPr/>
          </p:nvSpPr>
          <p:spPr>
            <a:xfrm>
              <a:off x="1733600" y="2454450"/>
              <a:ext cx="677400" cy="671400"/>
            </a:xfrm>
            <a:prstGeom prst="ellipse">
              <a:avLst/>
            </a:prstGeom>
            <a:solidFill>
              <a:srgbClr val="F68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272" name="Google Shape;272;p52"/>
            <p:cNvSpPr/>
            <p:nvPr/>
          </p:nvSpPr>
          <p:spPr>
            <a:xfrm>
              <a:off x="1733815" y="2548929"/>
              <a:ext cx="677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</a:t>
              </a:r>
              <a:endParaRPr sz="19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68" name="Google Shape;268;p52"/>
          <p:cNvSpPr txBox="1"/>
          <p:nvPr/>
        </p:nvSpPr>
        <p:spPr>
          <a:xfrm>
            <a:off x="2089584" y="1647788"/>
            <a:ext cx="5656500" cy="11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Muli SemiBold" pitchFamily="2" charset="77"/>
                <a:ea typeface="Muli"/>
                <a:cs typeface="Muli"/>
                <a:sym typeface="Muli"/>
              </a:rPr>
              <a:t>Create a safe, collaborative and inclusive environment for online presence</a:t>
            </a:r>
            <a:endParaRPr sz="2000" b="1" dirty="0">
              <a:latin typeface="Muli SemiBold" pitchFamily="2" charset="77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73" name="Google Shape;273;p52" descr="Purple Circle with the number two in the middle of it"/>
          <p:cNvGrpSpPr/>
          <p:nvPr/>
        </p:nvGrpSpPr>
        <p:grpSpPr>
          <a:xfrm>
            <a:off x="1397996" y="2959810"/>
            <a:ext cx="540710" cy="535911"/>
            <a:chOff x="4233300" y="2436925"/>
            <a:chExt cx="677412" cy="671400"/>
          </a:xfrm>
        </p:grpSpPr>
        <p:sp>
          <p:nvSpPr>
            <p:cNvPr id="274" name="Google Shape;274;p52"/>
            <p:cNvSpPr/>
            <p:nvPr/>
          </p:nvSpPr>
          <p:spPr>
            <a:xfrm>
              <a:off x="4233300" y="2436925"/>
              <a:ext cx="677400" cy="671400"/>
            </a:xfrm>
            <a:prstGeom prst="ellipse">
              <a:avLst/>
            </a:prstGeom>
            <a:solidFill>
              <a:srgbClr val="B44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275" name="Google Shape;275;p52"/>
            <p:cNvSpPr/>
            <p:nvPr/>
          </p:nvSpPr>
          <p:spPr>
            <a:xfrm>
              <a:off x="4233312" y="2531457"/>
              <a:ext cx="677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19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69" name="Google Shape;269;p52"/>
          <p:cNvSpPr txBox="1"/>
          <p:nvPr/>
        </p:nvSpPr>
        <p:spPr>
          <a:xfrm>
            <a:off x="2089424" y="2959813"/>
            <a:ext cx="5656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latin typeface="Muli SemiBold" pitchFamily="2" charset="77"/>
                <a:ea typeface="Muli"/>
                <a:cs typeface="Muli"/>
                <a:sym typeface="Muli"/>
              </a:rPr>
              <a:t>Provide options for engagement</a:t>
            </a:r>
            <a:endParaRPr sz="2000"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pic>
        <p:nvPicPr>
          <p:cNvPr id="279" name="Google Shape;279;p52" descr="Decorativ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95700"/>
            <a:ext cx="9143999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2" descr="AIMS center Logo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7" b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3"/>
          <p:cNvSpPr txBox="1"/>
          <p:nvPr/>
        </p:nvSpPr>
        <p:spPr>
          <a:xfrm>
            <a:off x="480300" y="356175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REIMAGINING A SHAPE HUNT</a:t>
            </a:r>
            <a:endParaRPr sz="3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87" name="Google Shape;287;p53" descr="Decorative Line"/>
          <p:cNvSpPr/>
          <p:nvPr/>
        </p:nvSpPr>
        <p:spPr>
          <a:xfrm>
            <a:off x="4194750" y="1121413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89" name="Google Shape;289;p53" descr="Picture showing an exmaple of reimagining a shap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687" y="1680375"/>
            <a:ext cx="2446619" cy="2467524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53"/>
          <p:cNvSpPr txBox="1"/>
          <p:nvPr/>
        </p:nvSpPr>
        <p:spPr>
          <a:xfrm>
            <a:off x="4267200" y="1908975"/>
            <a:ext cx="4461300" cy="20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uli"/>
              <a:buChar char="●"/>
            </a:pPr>
            <a:r>
              <a:rPr lang="en" sz="2400" dirty="0">
                <a:latin typeface="Muli SemiBold" pitchFamily="2" charset="77"/>
                <a:ea typeface="Muli"/>
                <a:cs typeface="Muli"/>
                <a:sym typeface="Muli"/>
              </a:rPr>
              <a:t>Reprocessing an existing activity</a:t>
            </a:r>
            <a:endParaRPr sz="2400" dirty="0">
              <a:latin typeface="Muli SemiBold" pitchFamily="2" charset="77"/>
              <a:ea typeface="Muli"/>
              <a:cs typeface="Muli"/>
              <a:sym typeface="Muli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uli"/>
              <a:buChar char="●"/>
            </a:pPr>
            <a:r>
              <a:rPr lang="en" sz="2400" dirty="0">
                <a:latin typeface="Muli SemiBold" pitchFamily="2" charset="77"/>
                <a:ea typeface="Muli"/>
                <a:cs typeface="Muli"/>
                <a:sym typeface="Muli"/>
              </a:rPr>
              <a:t>Learning new technological tools</a:t>
            </a:r>
            <a:endParaRPr sz="2400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pic>
        <p:nvPicPr>
          <p:cNvPr id="285" name="Google Shape;285;p53" descr="AIMS center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4"/>
          <p:cNvSpPr txBox="1"/>
          <p:nvPr/>
        </p:nvSpPr>
        <p:spPr>
          <a:xfrm>
            <a:off x="480300" y="356125"/>
            <a:ext cx="81834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SHAPES AND SPATIAL AWARENESS</a:t>
            </a:r>
            <a:endParaRPr sz="3200" dirty="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98" name="Google Shape;298;p54" descr="decorative line"/>
          <p:cNvSpPr/>
          <p:nvPr/>
        </p:nvSpPr>
        <p:spPr>
          <a:xfrm>
            <a:off x="4194750" y="1026163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94" name="Google Shape;294;p54" descr="Picture of an example of shapes and spatial awareness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488" y="1285325"/>
            <a:ext cx="3311828" cy="334012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54" descr="Picture of an example of shapes and spatial awareness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685" y="1285325"/>
            <a:ext cx="3311827" cy="3340123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6" name="Google Shape;296;p54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5" title="Zing in Your Zoom - Shape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738" y="270838"/>
            <a:ext cx="7218525" cy="460182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p55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6"/>
          <p:cNvSpPr txBox="1"/>
          <p:nvPr/>
        </p:nvSpPr>
        <p:spPr>
          <a:xfrm>
            <a:off x="555063" y="2528964"/>
            <a:ext cx="1434300" cy="7341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3D</a:t>
            </a:r>
            <a:endParaRPr sz="3600" dirty="0">
              <a:solidFill>
                <a:schemeClr val="accen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13" name="Google Shape;313;p56"/>
          <p:cNvSpPr txBox="1"/>
          <p:nvPr/>
        </p:nvSpPr>
        <p:spPr>
          <a:xfrm>
            <a:off x="4834182" y="2528968"/>
            <a:ext cx="1436100" cy="7341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2D</a:t>
            </a:r>
            <a:endParaRPr sz="36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10" name="Google Shape;310;p56" descr="Picture of 3D ite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75" y="430712"/>
            <a:ext cx="2330699" cy="1816026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9" name="Google Shape;309;p56" descr="Picture of 3D ite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2658" y="2121147"/>
            <a:ext cx="2164485" cy="245830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2" name="Google Shape;312;p56" descr="Picture of 2D ite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175" y="430738"/>
            <a:ext cx="2232549" cy="181602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1" name="Google Shape;311;p56" descr="Picture of 3D item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7316" y="2054329"/>
            <a:ext cx="1941616" cy="252511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56" descr="AIMS center Logo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7"/>
          <p:cNvSpPr txBox="1"/>
          <p:nvPr/>
        </p:nvSpPr>
        <p:spPr>
          <a:xfrm>
            <a:off x="480300" y="414375"/>
            <a:ext cx="8183400" cy="14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TEACHABLE MOMENTS</a:t>
            </a:r>
            <a:endParaRPr sz="24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SEEING EXPERIENCES AND SKILLS</a:t>
            </a:r>
            <a:endParaRPr sz="24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WITH A NEW LENS</a:t>
            </a:r>
            <a:endParaRPr sz="24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1" name="Google Shape;321;p57" descr="decorative line"/>
          <p:cNvSpPr/>
          <p:nvPr/>
        </p:nvSpPr>
        <p:spPr>
          <a:xfrm>
            <a:off x="4194750" y="1911363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22" name="Google Shape;322;p57" descr="Decorativ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800" y="2149425"/>
            <a:ext cx="2278908" cy="2404901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3" name="Google Shape;323;p57" descr="decorative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266" y="2149425"/>
            <a:ext cx="3331934" cy="240489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4" name="Google Shape;324;p57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8"/>
          <p:cNvSpPr txBox="1"/>
          <p:nvPr/>
        </p:nvSpPr>
        <p:spPr>
          <a:xfrm>
            <a:off x="480300" y="417500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SHAPE HUNT</a:t>
            </a:r>
            <a:endParaRPr sz="3500" dirty="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8" name="Google Shape;338;p58" descr="decorative line"/>
          <p:cNvSpPr/>
          <p:nvPr/>
        </p:nvSpPr>
        <p:spPr>
          <a:xfrm>
            <a:off x="4194750" y="1182738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331" name="Google Shape;331;p58" descr="Orange Circle with the number one in the middle of it"/>
          <p:cNvGrpSpPr/>
          <p:nvPr/>
        </p:nvGrpSpPr>
        <p:grpSpPr>
          <a:xfrm>
            <a:off x="1397920" y="1766704"/>
            <a:ext cx="540872" cy="535911"/>
            <a:chOff x="1733600" y="2454450"/>
            <a:chExt cx="677615" cy="671400"/>
          </a:xfrm>
        </p:grpSpPr>
        <p:sp>
          <p:nvSpPr>
            <p:cNvPr id="332" name="Google Shape;332;p58"/>
            <p:cNvSpPr/>
            <p:nvPr/>
          </p:nvSpPr>
          <p:spPr>
            <a:xfrm>
              <a:off x="1733600" y="2454450"/>
              <a:ext cx="677400" cy="671400"/>
            </a:xfrm>
            <a:prstGeom prst="ellipse">
              <a:avLst/>
            </a:prstGeom>
            <a:solidFill>
              <a:srgbClr val="F68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333" name="Google Shape;333;p58"/>
            <p:cNvSpPr/>
            <p:nvPr/>
          </p:nvSpPr>
          <p:spPr>
            <a:xfrm>
              <a:off x="1733815" y="2548929"/>
              <a:ext cx="677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</a:t>
              </a:r>
              <a:endParaRPr sz="19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329" name="Google Shape;329;p58"/>
          <p:cNvSpPr txBox="1"/>
          <p:nvPr/>
        </p:nvSpPr>
        <p:spPr>
          <a:xfrm>
            <a:off x="2089584" y="1647788"/>
            <a:ext cx="5656500" cy="11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Muli SemiBold" pitchFamily="2" charset="77"/>
                <a:ea typeface="Muli"/>
                <a:cs typeface="Muli"/>
                <a:sym typeface="Muli"/>
              </a:rPr>
              <a:t>Create a safe, collaborative and inclusive environment for online presence</a:t>
            </a:r>
            <a:endParaRPr sz="2000" b="1" dirty="0">
              <a:latin typeface="Muli SemiBold" pitchFamily="2" charset="77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334" name="Google Shape;334;p58" descr="Purple Circle with the number two in the middle of it"/>
          <p:cNvGrpSpPr/>
          <p:nvPr/>
        </p:nvGrpSpPr>
        <p:grpSpPr>
          <a:xfrm>
            <a:off x="1397996" y="2959810"/>
            <a:ext cx="540710" cy="535911"/>
            <a:chOff x="4233300" y="2436925"/>
            <a:chExt cx="677412" cy="671400"/>
          </a:xfrm>
        </p:grpSpPr>
        <p:sp>
          <p:nvSpPr>
            <p:cNvPr id="335" name="Google Shape;335;p58"/>
            <p:cNvSpPr/>
            <p:nvPr/>
          </p:nvSpPr>
          <p:spPr>
            <a:xfrm>
              <a:off x="4233300" y="2436925"/>
              <a:ext cx="677400" cy="671400"/>
            </a:xfrm>
            <a:prstGeom prst="ellipse">
              <a:avLst/>
            </a:prstGeom>
            <a:solidFill>
              <a:srgbClr val="B44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336" name="Google Shape;336;p58"/>
            <p:cNvSpPr/>
            <p:nvPr/>
          </p:nvSpPr>
          <p:spPr>
            <a:xfrm>
              <a:off x="4233312" y="2531457"/>
              <a:ext cx="677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19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330" name="Google Shape;330;p58"/>
          <p:cNvSpPr txBox="1"/>
          <p:nvPr/>
        </p:nvSpPr>
        <p:spPr>
          <a:xfrm>
            <a:off x="2089424" y="2959813"/>
            <a:ext cx="5656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latin typeface="Muli SemiBold" pitchFamily="2" charset="77"/>
                <a:ea typeface="Muli"/>
                <a:cs typeface="Muli"/>
                <a:sym typeface="Muli"/>
              </a:rPr>
              <a:t>Provide options for engagement</a:t>
            </a:r>
            <a:endParaRPr sz="2000"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pic>
        <p:nvPicPr>
          <p:cNvPr id="340" name="Google Shape;340;p58" descr="decorativ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95700"/>
            <a:ext cx="9143999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8" descr="AIMS center Logo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7" b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9"/>
          <p:cNvSpPr txBox="1"/>
          <p:nvPr/>
        </p:nvSpPr>
        <p:spPr>
          <a:xfrm>
            <a:off x="480300" y="417500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TANGRAMS</a:t>
            </a:r>
            <a:endParaRPr sz="3500" dirty="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6" name="Google Shape;356;p59" descr="decorative line"/>
          <p:cNvSpPr/>
          <p:nvPr/>
        </p:nvSpPr>
        <p:spPr>
          <a:xfrm>
            <a:off x="4194750" y="1182738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349" name="Google Shape;349;p59" descr="Blue circle with the Number three in the middle of it"/>
          <p:cNvGrpSpPr/>
          <p:nvPr/>
        </p:nvGrpSpPr>
        <p:grpSpPr>
          <a:xfrm>
            <a:off x="1397920" y="1766704"/>
            <a:ext cx="540872" cy="535911"/>
            <a:chOff x="1733600" y="2454450"/>
            <a:chExt cx="677615" cy="671400"/>
          </a:xfrm>
        </p:grpSpPr>
        <p:sp>
          <p:nvSpPr>
            <p:cNvPr id="350" name="Google Shape;350;p59"/>
            <p:cNvSpPr/>
            <p:nvPr/>
          </p:nvSpPr>
          <p:spPr>
            <a:xfrm>
              <a:off x="1733600" y="2454450"/>
              <a:ext cx="677400" cy="671400"/>
            </a:xfrm>
            <a:prstGeom prst="ellipse">
              <a:avLst/>
            </a:prstGeom>
            <a:solidFill>
              <a:srgbClr val="26B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351" name="Google Shape;351;p59"/>
            <p:cNvSpPr/>
            <p:nvPr/>
          </p:nvSpPr>
          <p:spPr>
            <a:xfrm>
              <a:off x="1733815" y="2548929"/>
              <a:ext cx="677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3</a:t>
              </a:r>
              <a:endParaRPr sz="19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347" name="Google Shape;347;p59"/>
          <p:cNvSpPr txBox="1"/>
          <p:nvPr/>
        </p:nvSpPr>
        <p:spPr>
          <a:xfrm>
            <a:off x="2089425" y="1766756"/>
            <a:ext cx="56565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Muli SemiBold" pitchFamily="2" charset="77"/>
                <a:ea typeface="Muli"/>
                <a:cs typeface="Muli"/>
                <a:sym typeface="Muli"/>
              </a:rPr>
              <a:t>Stay ACTIVE - Virtualize in-person activity</a:t>
            </a:r>
            <a:endParaRPr sz="2000" b="1" dirty="0">
              <a:latin typeface="Muli SemiBold" pitchFamily="2" charset="77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000" dirty="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352" name="Google Shape;352;p59" descr="Blue circle with the Number three in the middle of it"/>
          <p:cNvGrpSpPr/>
          <p:nvPr/>
        </p:nvGrpSpPr>
        <p:grpSpPr>
          <a:xfrm>
            <a:off x="1398033" y="2683585"/>
            <a:ext cx="540710" cy="535911"/>
            <a:chOff x="4233300" y="2436925"/>
            <a:chExt cx="677412" cy="671400"/>
          </a:xfrm>
        </p:grpSpPr>
        <p:sp>
          <p:nvSpPr>
            <p:cNvPr id="353" name="Google Shape;353;p59"/>
            <p:cNvSpPr/>
            <p:nvPr/>
          </p:nvSpPr>
          <p:spPr>
            <a:xfrm>
              <a:off x="4233300" y="2436925"/>
              <a:ext cx="677400" cy="671400"/>
            </a:xfrm>
            <a:prstGeom prst="ellipse">
              <a:avLst/>
            </a:prstGeom>
            <a:solidFill>
              <a:srgbClr val="EB3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354" name="Google Shape;354;p59"/>
            <p:cNvSpPr/>
            <p:nvPr/>
          </p:nvSpPr>
          <p:spPr>
            <a:xfrm>
              <a:off x="4233312" y="2531457"/>
              <a:ext cx="677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4</a:t>
              </a:r>
              <a:endParaRPr sz="19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348" name="Google Shape;348;p59"/>
          <p:cNvSpPr txBox="1"/>
          <p:nvPr/>
        </p:nvSpPr>
        <p:spPr>
          <a:xfrm>
            <a:off x="2089461" y="2683588"/>
            <a:ext cx="5656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latin typeface="Muli SemiBold" pitchFamily="2" charset="77"/>
                <a:ea typeface="Muli"/>
                <a:cs typeface="Muli"/>
                <a:sym typeface="Muli"/>
              </a:rPr>
              <a:t>Use tools for collaboration</a:t>
            </a:r>
            <a:endParaRPr sz="2000"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pic>
        <p:nvPicPr>
          <p:cNvPr id="346" name="Google Shape;346;p59" descr="Decorativ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5"/>
          <a:stretch/>
        </p:blipFill>
        <p:spPr>
          <a:xfrm flipH="1">
            <a:off x="-1" y="3695700"/>
            <a:ext cx="9252859" cy="144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9" descr="AIMS center Logo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6" b="1746"/>
          <a:stretch/>
        </p:blipFill>
        <p:spPr>
          <a:xfrm>
            <a:off x="8356025" y="4700248"/>
            <a:ext cx="677399" cy="33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60" descr="Picture of Supplies including cereal box, markers, and scissors 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212" y="444975"/>
            <a:ext cx="4305900" cy="409649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3" name="Google Shape;363;p60" descr="Picture of triangles made from the cereal box pictured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063" y="444975"/>
            <a:ext cx="4183726" cy="409649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4" name="Google Shape;364;p60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1" title="Zing in Your Zoom - Tangram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1" descr="AIMS center Logo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7" b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4"/>
          <p:cNvSpPr txBox="1"/>
          <p:nvPr/>
        </p:nvSpPr>
        <p:spPr>
          <a:xfrm>
            <a:off x="480300" y="421325"/>
            <a:ext cx="8183400" cy="9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STEM EDUCATION</a:t>
            </a:r>
            <a:endParaRPr sz="3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SCIENCE. TECHNOLOGY. ENGINEERING. MATHEMATICS.</a:t>
            </a:r>
            <a:endParaRPr sz="19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6" name="Google Shape;176;p44" descr="Decorative Line"/>
          <p:cNvSpPr/>
          <p:nvPr/>
        </p:nvSpPr>
        <p:spPr>
          <a:xfrm>
            <a:off x="4194750" y="1555575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7" name="Google Shape;177;p44"/>
          <p:cNvSpPr txBox="1">
            <a:spLocks noGrp="1"/>
          </p:cNvSpPr>
          <p:nvPr>
            <p:ph type="body" idx="4294967295"/>
          </p:nvPr>
        </p:nvSpPr>
        <p:spPr>
          <a:xfrm>
            <a:off x="543150" y="1989325"/>
            <a:ext cx="8057700" cy="19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</a:pPr>
            <a:r>
              <a:rPr lang="en" sz="2400" b="1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Equity: Who participates? What counts as STEM?</a:t>
            </a:r>
            <a:endParaRPr sz="2400" b="1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marL="28575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</a:pPr>
            <a:r>
              <a:rPr lang="en" sz="2400" b="1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Early childhood context</a:t>
            </a:r>
            <a:endParaRPr sz="2400" b="1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marL="28575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</a:pPr>
            <a:r>
              <a:rPr lang="en" sz="2400" b="1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Professional learning</a:t>
            </a:r>
            <a:endParaRPr sz="2400" b="1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8" name="Google Shape;178;p44"/>
          <p:cNvSpPr txBox="1"/>
          <p:nvPr/>
        </p:nvSpPr>
        <p:spPr>
          <a:xfrm>
            <a:off x="199800" y="4166850"/>
            <a:ext cx="79146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048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 dirty="0">
                <a:latin typeface="Muli Light" pitchFamily="2" charset="77"/>
                <a:ea typeface="Muli"/>
                <a:cs typeface="Muli"/>
                <a:sym typeface="Muli"/>
              </a:rPr>
              <a:t>Early Childhood STEM Working Group. (2017). Early STEM Matters Providing High-Quality STEM Experiences for All Young Learners.</a:t>
            </a:r>
            <a:endParaRPr sz="900" dirty="0">
              <a:latin typeface="Muli Light" pitchFamily="2" charset="77"/>
              <a:ea typeface="Muli"/>
              <a:cs typeface="Muli"/>
              <a:sym typeface="Muli"/>
            </a:endParaRPr>
          </a:p>
          <a:p>
            <a:pPr marL="3048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 dirty="0">
                <a:latin typeface="Muli Light" pitchFamily="2" charset="77"/>
                <a:ea typeface="Muli"/>
                <a:cs typeface="Muli"/>
                <a:sym typeface="Muli"/>
              </a:rPr>
              <a:t>McClure, E. R., Guernsey, L., Clements, D. H., Bales, S. N., Nichols, J., Kendall-Taylor, N., … Ashbrook, P. (2017). STEM starts early: Grounding science, technology, engineering, and math education in early childhood. New York: The Joan Ganz Cooney Center at Sesame Workshop.</a:t>
            </a:r>
            <a:endParaRPr sz="900" dirty="0">
              <a:latin typeface="Muli Light" pitchFamily="2" charset="77"/>
              <a:ea typeface="Muli"/>
              <a:cs typeface="Muli"/>
              <a:sym typeface="Muli"/>
            </a:endParaRPr>
          </a:p>
        </p:txBody>
      </p:sp>
      <p:pic>
        <p:nvPicPr>
          <p:cNvPr id="179" name="Google Shape;179;p44" descr="AIMS center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62" descr="Image of a person cutting a square piece of cardboard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5" y="184012"/>
            <a:ext cx="6019799" cy="477547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6" name="Google Shape;376;p62" descr="Image of a person folding piece of cardboard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700" y="687313"/>
            <a:ext cx="2702899" cy="159151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7" name="Google Shape;377;p62" descr="Image of two pieces of cardboar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8700" y="2429013"/>
            <a:ext cx="2702899" cy="2027174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8" name="Google Shape;378;p62" descr="AIMS center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3" descr="decorative"/>
          <p:cNvSpPr/>
          <p:nvPr/>
        </p:nvSpPr>
        <p:spPr>
          <a:xfrm>
            <a:off x="780000" y="443250"/>
            <a:ext cx="7584000" cy="4257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63" descr="Image of different shapes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75" y="443250"/>
            <a:ext cx="5683239" cy="425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3" descr="Decorative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212" y="443250"/>
            <a:ext cx="1884812" cy="425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3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4" descr="Image of Tangrams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050" y="441387"/>
            <a:ext cx="4012806" cy="426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4" descr="Image of Tangrams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717" y="441375"/>
            <a:ext cx="4012806" cy="426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4" descr=" 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5" descr="Decorativ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9" r="-452" b="2060"/>
          <a:stretch/>
        </p:blipFill>
        <p:spPr>
          <a:xfrm rot="-165314">
            <a:off x="-92459" y="268906"/>
            <a:ext cx="9384196" cy="448073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5"/>
          <p:cNvSpPr/>
          <p:nvPr/>
        </p:nvSpPr>
        <p:spPr>
          <a:xfrm>
            <a:off x="660163" y="1812600"/>
            <a:ext cx="78486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CAN YOU MAKE A BOAT?</a:t>
            </a:r>
            <a:endParaRPr sz="2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9" name="Google Shape;399;p65" descr="Decorative"/>
          <p:cNvSpPr/>
          <p:nvPr/>
        </p:nvSpPr>
        <p:spPr>
          <a:xfrm>
            <a:off x="6705600" y="-260450"/>
            <a:ext cx="838200" cy="80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65" descr="Decorativ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0424" y="-723900"/>
            <a:ext cx="2285999" cy="22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5" descr="Decorativ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4316">
            <a:off x="-299773" y="3540610"/>
            <a:ext cx="1991478" cy="195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5" descr="AIMS center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66" descr="Image of Tangrams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3" t="5580" r="9063" b="4564"/>
          <a:stretch/>
        </p:blipFill>
        <p:spPr>
          <a:xfrm>
            <a:off x="1148500" y="264750"/>
            <a:ext cx="6497652" cy="461401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6" descr="Decorative"/>
          <p:cNvSpPr/>
          <p:nvPr/>
        </p:nvSpPr>
        <p:spPr>
          <a:xfrm>
            <a:off x="588950" y="0"/>
            <a:ext cx="1151700" cy="166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66" descr="Decorative"/>
          <p:cNvSpPr/>
          <p:nvPr/>
        </p:nvSpPr>
        <p:spPr>
          <a:xfrm>
            <a:off x="7143652" y="4432588"/>
            <a:ext cx="1005000" cy="55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" name="Google Shape;409;p66" descr="AIMS center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7" descr="Image of Tangra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975" y="941436"/>
            <a:ext cx="4612703" cy="226497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7" descr="Decorative"/>
          <p:cNvSpPr/>
          <p:nvPr/>
        </p:nvSpPr>
        <p:spPr>
          <a:xfrm>
            <a:off x="1971990" y="813838"/>
            <a:ext cx="3477900" cy="16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7" name="Google Shape;417;p67" descr="Image of Tangram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00" y="894712"/>
            <a:ext cx="3114124" cy="33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7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8"/>
          <p:cNvSpPr txBox="1"/>
          <p:nvPr/>
        </p:nvSpPr>
        <p:spPr>
          <a:xfrm>
            <a:off x="2089425" y="1766756"/>
            <a:ext cx="56565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Muli SemiBold" pitchFamily="2" charset="77"/>
                <a:ea typeface="Muli"/>
                <a:cs typeface="Muli"/>
                <a:sym typeface="Muli"/>
              </a:rPr>
              <a:t>Stay ACTIVE - Virtualize in-person activity</a:t>
            </a:r>
            <a:endParaRPr sz="2000" b="1" dirty="0">
              <a:latin typeface="Muli SemiBold" pitchFamily="2" charset="77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0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25" name="Google Shape;425;p68"/>
          <p:cNvSpPr txBox="1"/>
          <p:nvPr/>
        </p:nvSpPr>
        <p:spPr>
          <a:xfrm>
            <a:off x="2089461" y="2683588"/>
            <a:ext cx="56565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latin typeface="Muli SemiBold" pitchFamily="2" charset="77"/>
                <a:ea typeface="Muli"/>
                <a:cs typeface="Muli"/>
                <a:sym typeface="Muli"/>
              </a:rPr>
              <a:t>Use tools for collaboration</a:t>
            </a:r>
            <a:endParaRPr sz="2000"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grpSp>
        <p:nvGrpSpPr>
          <p:cNvPr id="426" name="Google Shape;426;p68" descr="Blue circle with the number three in the middle of it"/>
          <p:cNvGrpSpPr/>
          <p:nvPr/>
        </p:nvGrpSpPr>
        <p:grpSpPr>
          <a:xfrm>
            <a:off x="1397920" y="1766704"/>
            <a:ext cx="540872" cy="535911"/>
            <a:chOff x="1733600" y="2454450"/>
            <a:chExt cx="677615" cy="671400"/>
          </a:xfrm>
        </p:grpSpPr>
        <p:sp>
          <p:nvSpPr>
            <p:cNvPr id="427" name="Google Shape;427;p68"/>
            <p:cNvSpPr/>
            <p:nvPr/>
          </p:nvSpPr>
          <p:spPr>
            <a:xfrm>
              <a:off x="1733600" y="2454450"/>
              <a:ext cx="677400" cy="671400"/>
            </a:xfrm>
            <a:prstGeom prst="ellipse">
              <a:avLst/>
            </a:prstGeom>
            <a:solidFill>
              <a:srgbClr val="26B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428" name="Google Shape;428;p68"/>
            <p:cNvSpPr/>
            <p:nvPr/>
          </p:nvSpPr>
          <p:spPr>
            <a:xfrm>
              <a:off x="1733815" y="2548929"/>
              <a:ext cx="677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3</a:t>
              </a:r>
              <a:endParaRPr sz="19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429" name="Google Shape;429;p68" descr="Red circle with the number four in the middle of it"/>
          <p:cNvGrpSpPr/>
          <p:nvPr/>
        </p:nvGrpSpPr>
        <p:grpSpPr>
          <a:xfrm>
            <a:off x="1398033" y="2683585"/>
            <a:ext cx="540710" cy="535911"/>
            <a:chOff x="4233300" y="2436925"/>
            <a:chExt cx="677412" cy="671400"/>
          </a:xfrm>
        </p:grpSpPr>
        <p:sp>
          <p:nvSpPr>
            <p:cNvPr id="430" name="Google Shape;430;p68"/>
            <p:cNvSpPr/>
            <p:nvPr/>
          </p:nvSpPr>
          <p:spPr>
            <a:xfrm>
              <a:off x="4233300" y="2436925"/>
              <a:ext cx="677400" cy="671400"/>
            </a:xfrm>
            <a:prstGeom prst="ellipse">
              <a:avLst/>
            </a:prstGeom>
            <a:solidFill>
              <a:srgbClr val="EB3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431" name="Google Shape;431;p68"/>
            <p:cNvSpPr/>
            <p:nvPr/>
          </p:nvSpPr>
          <p:spPr>
            <a:xfrm>
              <a:off x="4233312" y="2531457"/>
              <a:ext cx="6774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4</a:t>
              </a:r>
              <a:endParaRPr sz="19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432" name="Google Shape;432;p68"/>
          <p:cNvSpPr txBox="1"/>
          <p:nvPr/>
        </p:nvSpPr>
        <p:spPr>
          <a:xfrm>
            <a:off x="480300" y="417500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TANGRAMS</a:t>
            </a:r>
            <a:endParaRPr sz="3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33" name="Google Shape;433;p68" descr="Decorative Line"/>
          <p:cNvSpPr/>
          <p:nvPr/>
        </p:nvSpPr>
        <p:spPr>
          <a:xfrm>
            <a:off x="4194750" y="1182738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34" name="Google Shape;434;p68" descr="AIMS center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8" descr="Decorative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95700"/>
            <a:ext cx="9143999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8" descr="AIMS Center logo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7" b="1257"/>
          <a:stretch/>
        </p:blipFill>
        <p:spPr>
          <a:xfrm>
            <a:off x="8356025" y="4700248"/>
            <a:ext cx="677400" cy="33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0"/>
          <p:cNvSpPr txBox="1"/>
          <p:nvPr/>
        </p:nvSpPr>
        <p:spPr>
          <a:xfrm>
            <a:off x="418800" y="2565400"/>
            <a:ext cx="2103000" cy="1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6871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ENVIRONMENT</a:t>
            </a:r>
            <a:endParaRPr sz="1600" dirty="0">
              <a:solidFill>
                <a:srgbClr val="F6871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Muli SemiBold" pitchFamily="2" charset="77"/>
                <a:ea typeface="Muli"/>
                <a:cs typeface="Muli"/>
                <a:sym typeface="Muli"/>
              </a:rPr>
              <a:t>Create a safe, collaborative and inclusive environment for online presence</a:t>
            </a:r>
            <a:endParaRPr sz="1300" b="1" dirty="0">
              <a:latin typeface="Muli SemiBold" pitchFamily="2" charset="77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6" name="Google Shape;236;p50"/>
          <p:cNvSpPr txBox="1"/>
          <p:nvPr/>
        </p:nvSpPr>
        <p:spPr>
          <a:xfrm>
            <a:off x="2486596" y="2565400"/>
            <a:ext cx="21030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OPTIONS</a:t>
            </a:r>
            <a:endParaRPr sz="1600" dirty="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Muli SemiBold" pitchFamily="2" charset="77"/>
                <a:ea typeface="Muli"/>
                <a:cs typeface="Muli"/>
                <a:sym typeface="Muli"/>
              </a:rPr>
              <a:t>Provide options for engagement</a:t>
            </a:r>
            <a:endParaRPr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grpSp>
        <p:nvGrpSpPr>
          <p:cNvPr id="237" name="Google Shape;237;p50" descr="Yellow Circle with the number one in the middle of it"/>
          <p:cNvGrpSpPr/>
          <p:nvPr/>
        </p:nvGrpSpPr>
        <p:grpSpPr>
          <a:xfrm>
            <a:off x="1190165" y="1875967"/>
            <a:ext cx="560278" cy="555248"/>
            <a:chOff x="1733600" y="2454450"/>
            <a:chExt cx="677400" cy="671400"/>
          </a:xfrm>
        </p:grpSpPr>
        <p:sp>
          <p:nvSpPr>
            <p:cNvPr id="238" name="Google Shape;238;p50"/>
            <p:cNvSpPr/>
            <p:nvPr/>
          </p:nvSpPr>
          <p:spPr>
            <a:xfrm>
              <a:off x="1733600" y="2454450"/>
              <a:ext cx="677400" cy="671400"/>
            </a:xfrm>
            <a:prstGeom prst="ellipse">
              <a:avLst/>
            </a:prstGeom>
            <a:solidFill>
              <a:srgbClr val="F68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39" name="Google Shape;239;p50" descr="Orange Circle with the number one in the middle of it"/>
            <p:cNvSpPr/>
            <p:nvPr/>
          </p:nvSpPr>
          <p:spPr>
            <a:xfrm>
              <a:off x="1855969" y="2549133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</a:t>
              </a:r>
              <a:endParaRPr sz="23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240" name="Google Shape;240;p50" descr="Purple Circle with the number Two in the middle of it"/>
          <p:cNvGrpSpPr/>
          <p:nvPr/>
        </p:nvGrpSpPr>
        <p:grpSpPr>
          <a:xfrm>
            <a:off x="3257971" y="1875967"/>
            <a:ext cx="560278" cy="555248"/>
            <a:chOff x="4233300" y="2436925"/>
            <a:chExt cx="677400" cy="671400"/>
          </a:xfrm>
        </p:grpSpPr>
        <p:sp>
          <p:nvSpPr>
            <p:cNvPr id="241" name="Google Shape;241;p50"/>
            <p:cNvSpPr/>
            <p:nvPr/>
          </p:nvSpPr>
          <p:spPr>
            <a:xfrm>
              <a:off x="4233300" y="2436925"/>
              <a:ext cx="677400" cy="671400"/>
            </a:xfrm>
            <a:prstGeom prst="ellipse">
              <a:avLst/>
            </a:prstGeom>
            <a:solidFill>
              <a:srgbClr val="B44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42" name="Google Shape;242;p50" descr="Purple Circle with the number two in the middle of it"/>
            <p:cNvSpPr/>
            <p:nvPr/>
          </p:nvSpPr>
          <p:spPr>
            <a:xfrm>
              <a:off x="4355669" y="2531608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23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43" name="Google Shape;243;p50"/>
          <p:cNvSpPr txBox="1"/>
          <p:nvPr/>
        </p:nvSpPr>
        <p:spPr>
          <a:xfrm>
            <a:off x="4554404" y="2565400"/>
            <a:ext cx="21030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ACTIVITY</a:t>
            </a:r>
            <a:endParaRPr dirty="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Muli SemiBold" pitchFamily="2" charset="77"/>
                <a:ea typeface="Muli"/>
                <a:cs typeface="Muli"/>
                <a:sym typeface="Muli"/>
              </a:rPr>
              <a:t>Stay active by virtualizing in-person activities</a:t>
            </a:r>
            <a:endParaRPr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grpSp>
        <p:nvGrpSpPr>
          <p:cNvPr id="244" name="Google Shape;244;p50" descr="Blue Circle with the number three in the middle of it"/>
          <p:cNvGrpSpPr/>
          <p:nvPr/>
        </p:nvGrpSpPr>
        <p:grpSpPr>
          <a:xfrm>
            <a:off x="5325777" y="1875967"/>
            <a:ext cx="560278" cy="555248"/>
            <a:chOff x="7045775" y="2472238"/>
            <a:chExt cx="677400" cy="671400"/>
          </a:xfrm>
        </p:grpSpPr>
        <p:sp>
          <p:nvSpPr>
            <p:cNvPr id="245" name="Google Shape;245;p50"/>
            <p:cNvSpPr/>
            <p:nvPr/>
          </p:nvSpPr>
          <p:spPr>
            <a:xfrm>
              <a:off x="7045775" y="2472238"/>
              <a:ext cx="677400" cy="671400"/>
            </a:xfrm>
            <a:prstGeom prst="ellipse">
              <a:avLst/>
            </a:prstGeom>
            <a:solidFill>
              <a:srgbClr val="26B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46" name="Google Shape;246;p50" descr="Blue Circle with the number Three in the middle of it"/>
            <p:cNvSpPr/>
            <p:nvPr/>
          </p:nvSpPr>
          <p:spPr>
            <a:xfrm>
              <a:off x="7168144" y="2566921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3</a:t>
              </a:r>
              <a:endParaRPr sz="23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47" name="Google Shape;247;p50"/>
          <p:cNvSpPr txBox="1"/>
          <p:nvPr/>
        </p:nvSpPr>
        <p:spPr>
          <a:xfrm>
            <a:off x="6622225" y="2565400"/>
            <a:ext cx="21030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TOOLS</a:t>
            </a:r>
            <a:endParaRPr dirty="0">
              <a:solidFill>
                <a:schemeClr val="accent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Muli SemiBold" pitchFamily="2" charset="77"/>
                <a:ea typeface="Muli"/>
                <a:cs typeface="Muli"/>
                <a:sym typeface="Muli"/>
              </a:rPr>
              <a:t>Use tools for collaboration</a:t>
            </a:r>
            <a:endParaRPr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grpSp>
        <p:nvGrpSpPr>
          <p:cNvPr id="248" name="Google Shape;248;p50" descr="Red Circle with the number four in the middle of it"/>
          <p:cNvGrpSpPr/>
          <p:nvPr/>
        </p:nvGrpSpPr>
        <p:grpSpPr>
          <a:xfrm>
            <a:off x="7393583" y="1875967"/>
            <a:ext cx="560278" cy="555248"/>
            <a:chOff x="7045775" y="2472238"/>
            <a:chExt cx="677400" cy="671400"/>
          </a:xfrm>
        </p:grpSpPr>
        <p:sp>
          <p:nvSpPr>
            <p:cNvPr id="249" name="Google Shape;249;p50"/>
            <p:cNvSpPr/>
            <p:nvPr/>
          </p:nvSpPr>
          <p:spPr>
            <a:xfrm>
              <a:off x="7045775" y="2472238"/>
              <a:ext cx="677400" cy="671400"/>
            </a:xfrm>
            <a:prstGeom prst="ellipse">
              <a:avLst/>
            </a:prstGeom>
            <a:solidFill>
              <a:srgbClr val="EB3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50" name="Google Shape;250;p50" descr="Red Circle with the number four in the middle of it"/>
            <p:cNvSpPr/>
            <p:nvPr/>
          </p:nvSpPr>
          <p:spPr>
            <a:xfrm>
              <a:off x="7141200" y="2566921"/>
              <a:ext cx="432600" cy="482400"/>
            </a:xfrm>
            <a:prstGeom prst="rect">
              <a:avLst/>
            </a:prstGeom>
            <a:solidFill>
              <a:srgbClr val="EB3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4</a:t>
              </a:r>
              <a:endParaRPr sz="23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51" name="Google Shape;251;p50"/>
          <p:cNvSpPr txBox="1"/>
          <p:nvPr/>
        </p:nvSpPr>
        <p:spPr>
          <a:xfrm>
            <a:off x="480300" y="417500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LEARNING-CENTERED VIRTUAL PD</a:t>
            </a:r>
            <a:endParaRPr sz="3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53" name="Google Shape;253;p50" descr="Decorative Line"/>
          <p:cNvSpPr/>
          <p:nvPr/>
        </p:nvSpPr>
        <p:spPr>
          <a:xfrm>
            <a:off x="4194750" y="1182738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54" name="Google Shape;254;p50" descr="AIMS center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154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0"/>
          <p:cNvSpPr txBox="1"/>
          <p:nvPr/>
        </p:nvSpPr>
        <p:spPr>
          <a:xfrm>
            <a:off x="480300" y="421325"/>
            <a:ext cx="8183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THANK YOU!</a:t>
            </a:r>
            <a:endParaRPr sz="1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66" name="Google Shape;466;p70" descr="Decorative Line"/>
          <p:cNvSpPr/>
          <p:nvPr/>
        </p:nvSpPr>
        <p:spPr>
          <a:xfrm>
            <a:off x="4194750" y="1141275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68" name="Google Shape;468;p70"/>
          <p:cNvSpPr txBox="1">
            <a:spLocks noGrp="1"/>
          </p:cNvSpPr>
          <p:nvPr>
            <p:ph type="body" idx="4294967295"/>
          </p:nvPr>
        </p:nvSpPr>
        <p:spPr>
          <a:xfrm>
            <a:off x="975300" y="1485750"/>
            <a:ext cx="71934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BROOK WILLIAMS	          BEV FORD		PAUL REIMER</a:t>
            </a:r>
            <a:endParaRPr sz="1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PK-12 Coordinator	          PK-12 Coordinator		Executive Director</a:t>
            </a:r>
            <a:endParaRPr sz="1200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 dirty="0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3"/>
              </a:rPr>
              <a:t>brook@AIMScenter.org</a:t>
            </a:r>
            <a:r>
              <a:rPr lang="en" sz="1200" b="1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 	          </a:t>
            </a:r>
            <a:r>
              <a:rPr lang="en" sz="1200" b="1" u="sng" dirty="0" err="1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4"/>
              </a:rPr>
              <a:t>bev@AIMScenter.org</a:t>
            </a:r>
            <a:r>
              <a:rPr lang="en" sz="1200" b="1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	</a:t>
            </a:r>
            <a:r>
              <a:rPr lang="en" sz="1200" b="1" u="sng" dirty="0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5"/>
              </a:rPr>
              <a:t>paul@AIMScenter.org</a:t>
            </a:r>
            <a:r>
              <a:rPr lang="en" sz="1200" b="1" dirty="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  </a:t>
            </a:r>
            <a:endParaRPr sz="1200" b="1" dirty="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Muli Regular"/>
              <a:ea typeface="Muli Regular"/>
              <a:cs typeface="Muli Regular"/>
              <a:sym typeface="Muli Regula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Muli Regular"/>
              <a:ea typeface="Muli Regular"/>
              <a:cs typeface="Muli Regular"/>
              <a:sym typeface="Muli Regular"/>
            </a:endParaRPr>
          </a:p>
        </p:txBody>
      </p:sp>
      <p:pic>
        <p:nvPicPr>
          <p:cNvPr id="467" name="Google Shape;467;p70" descr="Decorative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76" t="-7411"/>
          <a:stretch/>
        </p:blipFill>
        <p:spPr>
          <a:xfrm>
            <a:off x="-1" y="2515100"/>
            <a:ext cx="9144000" cy="262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0" descr="Decorative Line"/>
          <p:cNvSpPr/>
          <p:nvPr/>
        </p:nvSpPr>
        <p:spPr>
          <a:xfrm>
            <a:off x="1010850" y="3998875"/>
            <a:ext cx="7290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69" name="Google Shape;469;p70"/>
          <p:cNvSpPr txBox="1"/>
          <p:nvPr/>
        </p:nvSpPr>
        <p:spPr>
          <a:xfrm>
            <a:off x="1010850" y="3354475"/>
            <a:ext cx="7122300" cy="12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RESOURCES</a:t>
            </a:r>
            <a:endParaRPr sz="27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B44A9C"/>
                </a:solidFill>
                <a:latin typeface="Montserrat"/>
                <a:ea typeface="Montserrat"/>
                <a:cs typeface="Montserrat"/>
                <a:sym typeface="Montserrat"/>
              </a:rPr>
              <a:t>AIMS</a:t>
            </a:r>
            <a:r>
              <a:rPr lang="en" sz="3600">
                <a:solidFill>
                  <a:srgbClr val="B44A9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CENTER.ORG</a:t>
            </a:r>
            <a:endParaRPr sz="3600">
              <a:solidFill>
                <a:srgbClr val="B44A9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</a:endParaRPr>
          </a:p>
        </p:txBody>
      </p:sp>
      <p:pic>
        <p:nvPicPr>
          <p:cNvPr id="470" name="Google Shape;470;p70" descr="AIMS Center Logo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1536" y="3853563"/>
            <a:ext cx="1612163" cy="79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45" descr="Decorativ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63" y="139263"/>
            <a:ext cx="8648875" cy="486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5" descr="Decorativ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5921" y="1338705"/>
            <a:ext cx="815956" cy="81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5" descr="Decorativ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6339" y="2809440"/>
            <a:ext cx="749583" cy="74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5" descr="Decorativ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90936">
            <a:off x="2807163" y="2943428"/>
            <a:ext cx="569467" cy="48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5" descr="AIMS center Logo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6" descr="Picture of Teamwork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75" y="443238"/>
            <a:ext cx="7568049" cy="425702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46" descr="AIMS center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7"/>
          <p:cNvSpPr txBox="1"/>
          <p:nvPr/>
        </p:nvSpPr>
        <p:spPr>
          <a:xfrm>
            <a:off x="480300" y="417500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CURRENT CHALLENGES</a:t>
            </a:r>
            <a:endParaRPr sz="3800" dirty="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2" name="Google Shape;212;p47" descr="Decorative Line"/>
          <p:cNvSpPr/>
          <p:nvPr/>
        </p:nvSpPr>
        <p:spPr>
          <a:xfrm>
            <a:off x="4194750" y="1182738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201" name="Google Shape;201;p47" descr="Decorative"/>
          <p:cNvGrpSpPr/>
          <p:nvPr/>
        </p:nvGrpSpPr>
        <p:grpSpPr>
          <a:xfrm>
            <a:off x="1283784" y="1672623"/>
            <a:ext cx="835302" cy="827769"/>
            <a:chOff x="1733600" y="2454450"/>
            <a:chExt cx="677400" cy="671400"/>
          </a:xfrm>
        </p:grpSpPr>
        <p:sp>
          <p:nvSpPr>
            <p:cNvPr id="202" name="Google Shape;202;p47"/>
            <p:cNvSpPr/>
            <p:nvPr/>
          </p:nvSpPr>
          <p:spPr>
            <a:xfrm>
              <a:off x="1733600" y="2454450"/>
              <a:ext cx="677400" cy="671400"/>
            </a:xfrm>
            <a:prstGeom prst="ellipse">
              <a:avLst/>
            </a:prstGeom>
            <a:solidFill>
              <a:srgbClr val="F68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03" name="Google Shape;203;p47"/>
            <p:cNvSpPr/>
            <p:nvPr/>
          </p:nvSpPr>
          <p:spPr>
            <a:xfrm>
              <a:off x="1855969" y="2549133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pic>
        <p:nvPicPr>
          <p:cNvPr id="213" name="Google Shape;213;p47" descr="Decorativ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737" y="1854326"/>
            <a:ext cx="677400" cy="46437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7"/>
          <p:cNvSpPr txBox="1"/>
          <p:nvPr/>
        </p:nvSpPr>
        <p:spPr>
          <a:xfrm>
            <a:off x="359229" y="2763125"/>
            <a:ext cx="2688771" cy="1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F6871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DESIGN</a:t>
            </a:r>
            <a:endParaRPr sz="2100" dirty="0">
              <a:solidFill>
                <a:srgbClr val="F6871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Muli SemiBold" pitchFamily="2" charset="77"/>
                <a:ea typeface="Muli"/>
                <a:cs typeface="Muli"/>
                <a:sym typeface="Muli"/>
              </a:rPr>
              <a:t>Blended in-person and remote learning</a:t>
            </a:r>
            <a:endParaRPr sz="1900" b="1" dirty="0">
              <a:latin typeface="Muli SemiBold" pitchFamily="2" charset="77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900" dirty="0"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 dirty="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04" name="Google Shape;204;p47" descr="Decorative"/>
          <p:cNvGrpSpPr/>
          <p:nvPr/>
        </p:nvGrpSpPr>
        <p:grpSpPr>
          <a:xfrm>
            <a:off x="4154343" y="1672623"/>
            <a:ext cx="835302" cy="827769"/>
            <a:chOff x="4233300" y="2436925"/>
            <a:chExt cx="677400" cy="671400"/>
          </a:xfrm>
        </p:grpSpPr>
        <p:sp>
          <p:nvSpPr>
            <p:cNvPr id="205" name="Google Shape;205;p47"/>
            <p:cNvSpPr/>
            <p:nvPr/>
          </p:nvSpPr>
          <p:spPr>
            <a:xfrm>
              <a:off x="4233300" y="2436925"/>
              <a:ext cx="677400" cy="671400"/>
            </a:xfrm>
            <a:prstGeom prst="ellipse">
              <a:avLst/>
            </a:prstGeom>
            <a:solidFill>
              <a:srgbClr val="B44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06" name="Google Shape;206;p47"/>
            <p:cNvSpPr/>
            <p:nvPr/>
          </p:nvSpPr>
          <p:spPr>
            <a:xfrm>
              <a:off x="4355669" y="2531608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pic>
        <p:nvPicPr>
          <p:cNvPr id="214" name="Google Shape;214;p47" descr="Decorativ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6565" y="1821975"/>
            <a:ext cx="530838" cy="52906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7"/>
          <p:cNvSpPr txBox="1"/>
          <p:nvPr/>
        </p:nvSpPr>
        <p:spPr>
          <a:xfrm>
            <a:off x="3337501" y="2763125"/>
            <a:ext cx="2584327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RESOURCES</a:t>
            </a:r>
            <a:endParaRPr sz="2100" dirty="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 dirty="0">
                <a:latin typeface="Muli SemiBold" pitchFamily="2" charset="77"/>
                <a:ea typeface="Muli"/>
                <a:cs typeface="Muli"/>
                <a:sym typeface="Muli"/>
              </a:rPr>
              <a:t>We can’t make assumptions about availability</a:t>
            </a:r>
            <a:endParaRPr sz="1800"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grpSp>
        <p:nvGrpSpPr>
          <p:cNvPr id="208" name="Google Shape;208;p47" descr="Decorative"/>
          <p:cNvGrpSpPr/>
          <p:nvPr/>
        </p:nvGrpSpPr>
        <p:grpSpPr>
          <a:xfrm>
            <a:off x="7024878" y="1672636"/>
            <a:ext cx="835302" cy="827769"/>
            <a:chOff x="7045775" y="2472238"/>
            <a:chExt cx="677400" cy="671400"/>
          </a:xfrm>
        </p:grpSpPr>
        <p:sp>
          <p:nvSpPr>
            <p:cNvPr id="209" name="Google Shape;209;p47"/>
            <p:cNvSpPr/>
            <p:nvPr/>
          </p:nvSpPr>
          <p:spPr>
            <a:xfrm>
              <a:off x="7045775" y="2472238"/>
              <a:ext cx="677400" cy="671400"/>
            </a:xfrm>
            <a:prstGeom prst="ellipse">
              <a:avLst/>
            </a:prstGeom>
            <a:solidFill>
              <a:srgbClr val="26B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10" name="Google Shape;210;p47"/>
            <p:cNvSpPr/>
            <p:nvPr/>
          </p:nvSpPr>
          <p:spPr>
            <a:xfrm>
              <a:off x="7168144" y="2566921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pic>
        <p:nvPicPr>
          <p:cNvPr id="215" name="Google Shape;215;p47" descr="Decorativ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4101" y="1887138"/>
            <a:ext cx="376907" cy="46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7"/>
          <p:cNvSpPr txBox="1"/>
          <p:nvPr/>
        </p:nvSpPr>
        <p:spPr>
          <a:xfrm>
            <a:off x="6208067" y="2763125"/>
            <a:ext cx="24690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INDIVIDUALS</a:t>
            </a:r>
            <a:endParaRPr sz="1900" dirty="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 b="1" dirty="0">
                <a:latin typeface="Muli SemiBold" pitchFamily="2" charset="77"/>
                <a:ea typeface="Muli"/>
                <a:cs typeface="Muli"/>
                <a:sym typeface="Muli"/>
              </a:rPr>
              <a:t>Meeting individual learners’ needs</a:t>
            </a:r>
            <a:endParaRPr sz="1900"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pic>
        <p:nvPicPr>
          <p:cNvPr id="216" name="Google Shape;216;p47" descr="AIMS center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8" descr="Decorativ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75" y="443238"/>
            <a:ext cx="7568054" cy="4257013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" name="Google Shape;221;p48" descr="AIMS center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9" descr="Decorative"/>
          <p:cNvSpPr/>
          <p:nvPr/>
        </p:nvSpPr>
        <p:spPr>
          <a:xfrm>
            <a:off x="780000" y="443250"/>
            <a:ext cx="7584000" cy="4257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49" descr="Decorativ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75" y="443250"/>
            <a:ext cx="5683239" cy="425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9" descr="Decorative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212" y="443250"/>
            <a:ext cx="1884812" cy="425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9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"/>
          <p:cNvSpPr txBox="1"/>
          <p:nvPr/>
        </p:nvSpPr>
        <p:spPr>
          <a:xfrm>
            <a:off x="480300" y="417500"/>
            <a:ext cx="81834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LEARNING-CENTERED VIRTUAL PD</a:t>
            </a:r>
            <a:endParaRPr sz="3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53" name="Google Shape;253;p50" descr="Decorative Line"/>
          <p:cNvSpPr/>
          <p:nvPr/>
        </p:nvSpPr>
        <p:spPr>
          <a:xfrm>
            <a:off x="4194750" y="1182738"/>
            <a:ext cx="7545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237" name="Google Shape;237;p50" descr="Orange Circle with the number one in the middle of it"/>
          <p:cNvGrpSpPr/>
          <p:nvPr/>
        </p:nvGrpSpPr>
        <p:grpSpPr>
          <a:xfrm>
            <a:off x="1190165" y="1875967"/>
            <a:ext cx="560278" cy="555248"/>
            <a:chOff x="1733600" y="2454450"/>
            <a:chExt cx="677400" cy="671400"/>
          </a:xfrm>
        </p:grpSpPr>
        <p:sp>
          <p:nvSpPr>
            <p:cNvPr id="238" name="Google Shape;238;p50"/>
            <p:cNvSpPr/>
            <p:nvPr/>
          </p:nvSpPr>
          <p:spPr>
            <a:xfrm>
              <a:off x="1733600" y="2454450"/>
              <a:ext cx="677400" cy="671400"/>
            </a:xfrm>
            <a:prstGeom prst="ellipse">
              <a:avLst/>
            </a:prstGeom>
            <a:solidFill>
              <a:srgbClr val="F68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39" name="Google Shape;239;p50"/>
            <p:cNvSpPr/>
            <p:nvPr/>
          </p:nvSpPr>
          <p:spPr>
            <a:xfrm>
              <a:off x="1855969" y="2549133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</a:t>
              </a: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35" name="Google Shape;235;p50"/>
          <p:cNvSpPr txBox="1"/>
          <p:nvPr/>
        </p:nvSpPr>
        <p:spPr>
          <a:xfrm>
            <a:off x="418800" y="2565400"/>
            <a:ext cx="2103000" cy="1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6871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ENVIRONMENT</a:t>
            </a:r>
            <a:endParaRPr sz="1600" dirty="0">
              <a:solidFill>
                <a:srgbClr val="F6871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Muli SemiBold" pitchFamily="2" charset="77"/>
                <a:ea typeface="Muli"/>
                <a:cs typeface="Muli"/>
                <a:sym typeface="Muli"/>
              </a:rPr>
              <a:t>Create a safe, collaborative and inclusive environment for online presence</a:t>
            </a:r>
            <a:endParaRPr sz="1300" b="1" dirty="0">
              <a:latin typeface="Muli SemiBold" pitchFamily="2" charset="77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40" name="Google Shape;240;p50" descr="Purple Circle with the number two in the middle of it"/>
          <p:cNvGrpSpPr/>
          <p:nvPr/>
        </p:nvGrpSpPr>
        <p:grpSpPr>
          <a:xfrm>
            <a:off x="3257971" y="1875967"/>
            <a:ext cx="560278" cy="555248"/>
            <a:chOff x="4233300" y="2436925"/>
            <a:chExt cx="677400" cy="671400"/>
          </a:xfrm>
        </p:grpSpPr>
        <p:sp>
          <p:nvSpPr>
            <p:cNvPr id="241" name="Google Shape;241;p50"/>
            <p:cNvSpPr/>
            <p:nvPr/>
          </p:nvSpPr>
          <p:spPr>
            <a:xfrm>
              <a:off x="4233300" y="2436925"/>
              <a:ext cx="677400" cy="671400"/>
            </a:xfrm>
            <a:prstGeom prst="ellipse">
              <a:avLst/>
            </a:prstGeom>
            <a:solidFill>
              <a:srgbClr val="B44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42" name="Google Shape;242;p50"/>
            <p:cNvSpPr/>
            <p:nvPr/>
          </p:nvSpPr>
          <p:spPr>
            <a:xfrm>
              <a:off x="4355669" y="2531608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36" name="Google Shape;236;p50"/>
          <p:cNvSpPr txBox="1"/>
          <p:nvPr/>
        </p:nvSpPr>
        <p:spPr>
          <a:xfrm>
            <a:off x="2486596" y="2565400"/>
            <a:ext cx="21030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OPTIONS</a:t>
            </a:r>
            <a:endParaRPr sz="1600" dirty="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Muli SemiBold" pitchFamily="2" charset="77"/>
                <a:ea typeface="Muli"/>
                <a:cs typeface="Muli"/>
                <a:sym typeface="Muli"/>
              </a:rPr>
              <a:t>Provide options for engagement</a:t>
            </a:r>
            <a:endParaRPr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grpSp>
        <p:nvGrpSpPr>
          <p:cNvPr id="244" name="Google Shape;244;p50" descr="Blue Circle with the number three in the middle of it"/>
          <p:cNvGrpSpPr/>
          <p:nvPr/>
        </p:nvGrpSpPr>
        <p:grpSpPr>
          <a:xfrm>
            <a:off x="5325777" y="1875967"/>
            <a:ext cx="560278" cy="555248"/>
            <a:chOff x="7045775" y="2472238"/>
            <a:chExt cx="677400" cy="671400"/>
          </a:xfrm>
        </p:grpSpPr>
        <p:sp>
          <p:nvSpPr>
            <p:cNvPr id="245" name="Google Shape;245;p50"/>
            <p:cNvSpPr/>
            <p:nvPr/>
          </p:nvSpPr>
          <p:spPr>
            <a:xfrm>
              <a:off x="7045775" y="2472238"/>
              <a:ext cx="677400" cy="671400"/>
            </a:xfrm>
            <a:prstGeom prst="ellipse">
              <a:avLst/>
            </a:prstGeom>
            <a:solidFill>
              <a:srgbClr val="26B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46" name="Google Shape;246;p50"/>
            <p:cNvSpPr/>
            <p:nvPr/>
          </p:nvSpPr>
          <p:spPr>
            <a:xfrm>
              <a:off x="7168144" y="2566921"/>
              <a:ext cx="432600" cy="4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3</a:t>
              </a:r>
              <a:endParaRPr sz="2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43" name="Google Shape;243;p50"/>
          <p:cNvSpPr txBox="1"/>
          <p:nvPr/>
        </p:nvSpPr>
        <p:spPr>
          <a:xfrm>
            <a:off x="4554404" y="2565400"/>
            <a:ext cx="21030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ACTIVITY</a:t>
            </a:r>
            <a:endParaRPr dirty="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Muli SemiBold" pitchFamily="2" charset="77"/>
                <a:ea typeface="Muli"/>
                <a:cs typeface="Muli"/>
                <a:sym typeface="Muli"/>
              </a:rPr>
              <a:t>Stay active by virtualizing in-person activities</a:t>
            </a:r>
            <a:endParaRPr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grpSp>
        <p:nvGrpSpPr>
          <p:cNvPr id="248" name="Google Shape;248;p50" descr="Red Circle with the number four in the middle of it"/>
          <p:cNvGrpSpPr/>
          <p:nvPr/>
        </p:nvGrpSpPr>
        <p:grpSpPr>
          <a:xfrm>
            <a:off x="7393583" y="1875967"/>
            <a:ext cx="560278" cy="555248"/>
            <a:chOff x="7045775" y="2472238"/>
            <a:chExt cx="677400" cy="671400"/>
          </a:xfrm>
        </p:grpSpPr>
        <p:sp>
          <p:nvSpPr>
            <p:cNvPr id="249" name="Google Shape;249;p50"/>
            <p:cNvSpPr/>
            <p:nvPr/>
          </p:nvSpPr>
          <p:spPr>
            <a:xfrm>
              <a:off x="7045775" y="2472238"/>
              <a:ext cx="677400" cy="671400"/>
            </a:xfrm>
            <a:prstGeom prst="ellipse">
              <a:avLst/>
            </a:prstGeom>
            <a:solidFill>
              <a:srgbClr val="EB3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250" name="Google Shape;250;p50"/>
            <p:cNvSpPr/>
            <p:nvPr/>
          </p:nvSpPr>
          <p:spPr>
            <a:xfrm>
              <a:off x="7141200" y="2566921"/>
              <a:ext cx="432600" cy="482400"/>
            </a:xfrm>
            <a:prstGeom prst="rect">
              <a:avLst/>
            </a:prstGeom>
            <a:solidFill>
              <a:srgbClr val="EB3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4</a:t>
              </a:r>
              <a:endParaRPr sz="23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sp>
        <p:nvSpPr>
          <p:cNvPr id="247" name="Google Shape;247;p50"/>
          <p:cNvSpPr txBox="1"/>
          <p:nvPr/>
        </p:nvSpPr>
        <p:spPr>
          <a:xfrm>
            <a:off x="6622225" y="2565400"/>
            <a:ext cx="21030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TOOLS</a:t>
            </a:r>
            <a:endParaRPr dirty="0">
              <a:solidFill>
                <a:schemeClr val="accent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Muli SemiBold" pitchFamily="2" charset="77"/>
                <a:ea typeface="Muli"/>
                <a:cs typeface="Muli"/>
                <a:sym typeface="Muli"/>
              </a:rPr>
              <a:t>Use tools for collaboration</a:t>
            </a:r>
            <a:endParaRPr b="1" dirty="0">
              <a:latin typeface="Muli SemiBold" pitchFamily="2" charset="77"/>
              <a:ea typeface="Muli"/>
              <a:cs typeface="Muli"/>
              <a:sym typeface="Muli"/>
            </a:endParaRPr>
          </a:p>
        </p:txBody>
      </p:sp>
      <p:pic>
        <p:nvPicPr>
          <p:cNvPr id="254" name="Google Shape;254;p50" descr="AIMS center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1"/>
          <p:cNvSpPr txBox="1"/>
          <p:nvPr/>
        </p:nvSpPr>
        <p:spPr>
          <a:xfrm>
            <a:off x="649950" y="417500"/>
            <a:ext cx="78441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COLLABORATIVE PADLET</a:t>
            </a:r>
            <a:endParaRPr sz="3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62" name="Google Shape;262;p51" descr="Decorative Line"/>
          <p:cNvSpPr/>
          <p:nvPr/>
        </p:nvSpPr>
        <p:spPr>
          <a:xfrm>
            <a:off x="649950" y="1182738"/>
            <a:ext cx="723300" cy="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60" name="Google Shape;260;p51"/>
          <p:cNvSpPr txBox="1">
            <a:spLocks noGrp="1"/>
          </p:cNvSpPr>
          <p:nvPr>
            <p:ph type="body" idx="4294967295"/>
          </p:nvPr>
        </p:nvSpPr>
        <p:spPr>
          <a:xfrm>
            <a:off x="547325" y="1321150"/>
            <a:ext cx="337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uli Regular"/>
                <a:ea typeface="Muli Regular"/>
                <a:cs typeface="Muli Regular"/>
                <a:sym typeface="Muli Regular"/>
                <a:hlinkClick r:id="rId3"/>
              </a:rPr>
              <a:t>https://bit.ly/AIMSpadlet</a:t>
            </a:r>
            <a:endParaRPr>
              <a:latin typeface="Muli Regular"/>
              <a:ea typeface="Muli Regular"/>
              <a:cs typeface="Muli Regular"/>
              <a:sym typeface="Muli Regular"/>
            </a:endParaRPr>
          </a:p>
        </p:txBody>
      </p:sp>
      <p:pic>
        <p:nvPicPr>
          <p:cNvPr id="259" name="Google Shape;259;p51" descr="Picture of PadLe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9700" y="1128750"/>
            <a:ext cx="6253724" cy="386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1" descr="AIMS center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025" y="4700248"/>
            <a:ext cx="677400" cy="33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4752A3"/>
      </a:dk1>
      <a:lt1>
        <a:srgbClr val="FFFFFF"/>
      </a:lt1>
      <a:dk2>
        <a:srgbClr val="26B9E9"/>
      </a:dk2>
      <a:lt2>
        <a:srgbClr val="4752A3"/>
      </a:lt2>
      <a:accent1>
        <a:srgbClr val="F6871F"/>
      </a:accent1>
      <a:accent2>
        <a:srgbClr val="B44A9C"/>
      </a:accent2>
      <a:accent3>
        <a:srgbClr val="EB3429"/>
      </a:accent3>
      <a:accent4>
        <a:srgbClr val="919396"/>
      </a:accent4>
      <a:accent5>
        <a:srgbClr val="F4F6FC"/>
      </a:accent5>
      <a:accent6>
        <a:srgbClr val="4752A3"/>
      </a:accent6>
      <a:hlink>
        <a:srgbClr val="26B9E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4752A3"/>
      </a:dk1>
      <a:lt1>
        <a:srgbClr val="FFFFFF"/>
      </a:lt1>
      <a:dk2>
        <a:srgbClr val="26B9E9"/>
      </a:dk2>
      <a:lt2>
        <a:srgbClr val="4752A3"/>
      </a:lt2>
      <a:accent1>
        <a:srgbClr val="F6871F"/>
      </a:accent1>
      <a:accent2>
        <a:srgbClr val="B44A9C"/>
      </a:accent2>
      <a:accent3>
        <a:srgbClr val="EB3429"/>
      </a:accent3>
      <a:accent4>
        <a:srgbClr val="919396"/>
      </a:accent4>
      <a:accent5>
        <a:srgbClr val="FFFFFF"/>
      </a:accent5>
      <a:accent6>
        <a:srgbClr val="4752A3"/>
      </a:accent6>
      <a:hlink>
        <a:srgbClr val="26B9E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214D612FCE3B48B3438FB0856801E4" ma:contentTypeVersion="13" ma:contentTypeDescription="Create a new document." ma:contentTypeScope="" ma:versionID="23cfacfe54c5ccb22fdd7ece410a2be6">
  <xsd:schema xmlns:xsd="http://www.w3.org/2001/XMLSchema" xmlns:xs="http://www.w3.org/2001/XMLSchema" xmlns:p="http://schemas.microsoft.com/office/2006/metadata/properties" xmlns:ns2="4ae3f3b2-0ada-4e88-ba50-315a31c5ba07" xmlns:ns3="705b290b-649d-4e63-b40a-d874e9293c12" targetNamespace="http://schemas.microsoft.com/office/2006/metadata/properties" ma:root="true" ma:fieldsID="528de654d43f82da5af55de0c7c41914" ns2:_="" ns3:_="">
    <xsd:import namespace="4ae3f3b2-0ada-4e88-ba50-315a31c5ba07"/>
    <xsd:import namespace="705b290b-649d-4e63-b40a-d874e9293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3f3b2-0ada-4e88-ba50-315a31c5b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b290b-649d-4e63-b40a-d874e9293c1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0A9F8B-1B6B-4508-8335-FD188CDFA33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85619CF-171A-463D-AA6D-CADEF356B17B}"/>
</file>

<file path=customXml/itemProps3.xml><?xml version="1.0" encoding="utf-8"?>
<ds:datastoreItem xmlns:ds="http://schemas.openxmlformats.org/officeDocument/2006/customXml" ds:itemID="{07B7F522-7A06-45EE-B857-455367A0FE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387</Words>
  <Application>Microsoft Macintosh PowerPoint</Application>
  <PresentationFormat>On-screen Show (16:9)</PresentationFormat>
  <Paragraphs>84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Muli</vt:lpstr>
      <vt:lpstr>Montserrat</vt:lpstr>
      <vt:lpstr>Montserrat Light</vt:lpstr>
      <vt:lpstr>Montserrat ExtraBold</vt:lpstr>
      <vt:lpstr>Muli SemiBold</vt:lpstr>
      <vt:lpstr>Arial</vt:lpstr>
      <vt:lpstr>Muli Regular</vt:lpstr>
      <vt:lpstr>Muli Light</vt:lpstr>
      <vt:lpstr>Simple Light</vt:lpstr>
      <vt:lpstr>Simple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Naomi Reeley</cp:lastModifiedBy>
  <cp:revision>12</cp:revision>
  <dcterms:modified xsi:type="dcterms:W3CDTF">2020-06-16T02:25:54Z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0x01010060214D612FCE3B48B3438FB0856801E4</vt:lpwstr>
  </property>
</Properties>
</file>