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78" r:id="rId4"/>
    <p:sldId id="264" r:id="rId5"/>
    <p:sldId id="258" r:id="rId6"/>
    <p:sldId id="279" r:id="rId7"/>
    <p:sldId id="265" r:id="rId8"/>
    <p:sldId id="259" r:id="rId9"/>
    <p:sldId id="267" r:id="rId10"/>
    <p:sldId id="260" r:id="rId11"/>
    <p:sldId id="269" r:id="rId12"/>
    <p:sldId id="261" r:id="rId13"/>
    <p:sldId id="271" r:id="rId14"/>
    <p:sldId id="262" r:id="rId15"/>
    <p:sldId id="273" r:id="rId16"/>
    <p:sldId id="263"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80285" autoAdjust="0"/>
  </p:normalViewPr>
  <p:slideViewPr>
    <p:cSldViewPr snapToGrid="0">
      <p:cViewPr varScale="1">
        <p:scale>
          <a:sx n="86" d="100"/>
          <a:sy n="86" d="100"/>
        </p:scale>
        <p:origin x="216" y="536"/>
      </p:cViewPr>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p:scale>
          <a:sx n="200" d="100"/>
          <a:sy n="200" d="100"/>
        </p:scale>
        <p:origin x="144" y="-56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27946-1323-4D84-8039-2B55B992E01C}" type="datetimeFigureOut">
              <a:rPr lang="en-US" smtClean="0"/>
              <a:t>6/23/20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8E607-E93B-4C40-8D85-256827D8908E}" type="slidenum">
              <a:rPr lang="en-US" smtClean="0"/>
              <a:t>‹#›</a:t>
            </a:fld>
            <a:endParaRPr lang="en-US"/>
          </a:p>
        </p:txBody>
      </p:sp>
    </p:spTree>
    <p:extLst>
      <p:ext uri="{BB962C8B-B14F-4D97-AF65-F5344CB8AC3E}">
        <p14:creationId xmlns:p14="http://schemas.microsoft.com/office/powerpoint/2010/main" val="304656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the 2020 Early Math Symposium.  My name is Dana McVey, I am a Child Development Consultant with First 5 California, and very pleased to be part of the Early Math Project team. </a:t>
            </a:r>
          </a:p>
          <a:p>
            <a:endParaRPr lang="en-US" dirty="0"/>
          </a:p>
          <a:p>
            <a:r>
              <a:rPr lang="en-US" dirty="0"/>
              <a:t>This breakout session will focus on math concepts (obviously) in early education, but also ways to connect those concepts to the tools and materials used in preschool art curriculum.  </a:t>
            </a:r>
          </a:p>
          <a:p>
            <a:endParaRPr lang="en-US" dirty="0"/>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a:t>
            </a:fld>
            <a:endParaRPr lang="en-US"/>
          </a:p>
        </p:txBody>
      </p:sp>
    </p:spTree>
    <p:extLst>
      <p:ext uri="{BB962C8B-B14F-4D97-AF65-F5344CB8AC3E}">
        <p14:creationId xmlns:p14="http://schemas.microsoft.com/office/powerpoint/2010/main" val="170303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Spatial sense is the ability to place items in the correct spaces or places using a logical design or a pattern.  Children develop increasing understanding of how objects move and fit in different spaces. </a:t>
            </a:r>
            <a:r>
              <a:rPr lang="en-US" sz="1200" b="0" i="0" kern="1200" dirty="0">
                <a:solidFill>
                  <a:schemeClr val="tx1"/>
                </a:solidFill>
                <a:effectLst/>
                <a:latin typeface="+mn-lt"/>
                <a:ea typeface="+mn-ea"/>
                <a:cs typeface="+mn-cs"/>
              </a:rPr>
              <a:t>Spatial activities are designed to help young children understand the world around them and how they interact with it.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Responds as objects move – watching, tracking movement of an object, predicting where it will end up</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Explore how objects fit – rotating, manipulating objects to fit (</a:t>
            </a:r>
            <a:r>
              <a:rPr lang="en-US" sz="1200" dirty="0" err="1">
                <a:latin typeface="Arial" panose="020B0604020202020204" pitchFamily="34" charset="0"/>
                <a:cs typeface="Arial" panose="020B0604020202020204" pitchFamily="34" charset="0"/>
              </a:rPr>
              <a:t>puzzels</a:t>
            </a:r>
            <a:r>
              <a:rPr lang="en-US" sz="1200" dirty="0">
                <a:latin typeface="Arial" panose="020B0604020202020204" pitchFamily="34" charset="0"/>
                <a:cs typeface="Arial" panose="020B0604020202020204" pitchFamily="34" charset="0"/>
              </a:rPr>
              <a:t>), filling purses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Explores variety of ways objects move – rolls round items,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Considers the physical properties of materials – stacks item largest to smallest, uses positioning to move items: turns a bike sideways to get through a smaller space, goes under an object instead of all the way around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10</a:t>
            </a:fld>
            <a:endParaRPr lang="en-US"/>
          </a:p>
        </p:txBody>
      </p:sp>
    </p:spTree>
    <p:extLst>
      <p:ext uri="{BB962C8B-B14F-4D97-AF65-F5344CB8AC3E}">
        <p14:creationId xmlns:p14="http://schemas.microsoft.com/office/powerpoint/2010/main" val="53662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does all that have to do with a young child’s mathematical development?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children have opportunities to explore two- and three-dimensional objects, they develop an ability to coordinate movement.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participating in art activities that involve perceptions of objects and their attributes, children develop cognitive skills that let them see a piece of an object, and know that it is part of a whole. Children become capable of recognizing objects in different orientations.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Dioramas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Self portraits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Tangrams (</a:t>
            </a:r>
            <a:r>
              <a:rPr lang="en-US" sz="1200" b="0" i="0" kern="1200" dirty="0">
                <a:solidFill>
                  <a:schemeClr val="tx1"/>
                </a:solidFill>
                <a:effectLst/>
                <a:latin typeface="+mn-lt"/>
                <a:ea typeface="+mn-ea"/>
                <a:cs typeface="+mn-cs"/>
              </a:rPr>
              <a:t>form specific shapes given only an outline or silhouette of a basic shape)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Negative space art - </a:t>
            </a:r>
            <a:r>
              <a:rPr lang="en-US" sz="1200" b="0" i="0" kern="1200" dirty="0">
                <a:solidFill>
                  <a:schemeClr val="tx1"/>
                </a:solidFill>
                <a:effectLst/>
                <a:latin typeface="+mn-lt"/>
                <a:ea typeface="+mn-ea"/>
                <a:cs typeface="+mn-cs"/>
              </a:rPr>
              <a:t>refers to the empty spaces the art is created around, between, and within the subjects.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Young children’s use of spatial language directly relates to later skills at spatial problem solving.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Vocabulary that supports spatial relationships include words describing location/position (</a:t>
            </a:r>
            <a:r>
              <a:rPr lang="en-US" sz="1200" i="1" kern="1200" dirty="0">
                <a:solidFill>
                  <a:schemeClr val="tx1"/>
                </a:solidFill>
                <a:effectLst/>
                <a:latin typeface="+mn-lt"/>
                <a:ea typeface="+mn-ea"/>
                <a:cs typeface="+mn-cs"/>
              </a:rPr>
              <a:t>under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 front of</a:t>
            </a:r>
            <a:r>
              <a:rPr lang="en-US" sz="1200" kern="1200" dirty="0">
                <a:solidFill>
                  <a:schemeClr val="tx1"/>
                </a:solidFill>
                <a:effectLst/>
                <a:latin typeface="+mn-lt"/>
                <a:ea typeface="+mn-ea"/>
                <a:cs typeface="+mn-cs"/>
              </a:rPr>
              <a:t>), attributes (</a:t>
            </a:r>
            <a:r>
              <a:rPr lang="en-US" sz="1200" i="1" kern="1200" dirty="0">
                <a:solidFill>
                  <a:schemeClr val="tx1"/>
                </a:solidFill>
                <a:effectLst/>
                <a:latin typeface="+mn-lt"/>
                <a:ea typeface="+mn-ea"/>
                <a:cs typeface="+mn-cs"/>
              </a:rPr>
              <a:t>long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high</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side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angle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same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symmetrical</a:t>
            </a:r>
            <a:r>
              <a:rPr lang="en-US" sz="1200" kern="1200" dirty="0">
                <a:solidFill>
                  <a:schemeClr val="tx1"/>
                </a:solidFill>
                <a:effectLst/>
                <a:latin typeface="+mn-lt"/>
                <a:ea typeface="+mn-ea"/>
                <a:cs typeface="+mn-cs"/>
              </a:rPr>
              <a:t>), orientation (</a:t>
            </a:r>
            <a:r>
              <a:rPr lang="en-US" sz="1200" i="1" kern="1200" dirty="0">
                <a:solidFill>
                  <a:schemeClr val="tx1"/>
                </a:solidFill>
                <a:effectLst/>
                <a:latin typeface="+mn-lt"/>
                <a:ea typeface="+mn-ea"/>
                <a:cs typeface="+mn-cs"/>
              </a:rPr>
              <a:t>left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turn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match</a:t>
            </a:r>
            <a:r>
              <a:rPr lang="en-US" sz="1200" kern="1200" dirty="0">
                <a:solidFill>
                  <a:schemeClr val="tx1"/>
                </a:solidFill>
                <a:effectLst/>
                <a:latin typeface="+mn-lt"/>
                <a:ea typeface="+mn-ea"/>
                <a:cs typeface="+mn-cs"/>
              </a:rPr>
              <a:t>), and geometric shape names (</a:t>
            </a:r>
            <a:r>
              <a:rPr lang="en-US" sz="1200" i="1" kern="1200" dirty="0">
                <a:solidFill>
                  <a:schemeClr val="tx1"/>
                </a:solidFill>
                <a:effectLst/>
                <a:latin typeface="+mn-lt"/>
                <a:ea typeface="+mn-ea"/>
                <a:cs typeface="+mn-cs"/>
              </a:rPr>
              <a:t>rectangle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triangle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sphere</a:t>
            </a:r>
            <a:r>
              <a:rPr lang="en-US" sz="1200" kern="1200" dirty="0">
                <a:solidFill>
                  <a:schemeClr val="tx1"/>
                </a:solidFill>
                <a:effectLst/>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 FOR PARTICIPANTS TO WRITE DOWN IDEAS, THOUGHTS ON POSSIBLE IDEAS FOR EACH KEY CONCEPT)</a:t>
            </a: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11</a:t>
            </a:fld>
            <a:endParaRPr lang="en-US"/>
          </a:p>
        </p:txBody>
      </p:sp>
    </p:spTree>
    <p:extLst>
      <p:ext uri="{BB962C8B-B14F-4D97-AF65-F5344CB8AC3E}">
        <p14:creationId xmlns:p14="http://schemas.microsoft.com/office/powerpoint/2010/main" val="38164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Creating sets is the ability to make groups of items in a logical way. It requires the skill of classifying.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observing and manipulating materials, children will show increasing ability to compare, match and sort objects into groups according t o their attributes.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Attention to details of an object – often fixating on a particular feature. Using a single color in a paint palette until its gone.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Interacts differently with familiar materials – making it more important to vary art experiences. Children continuously change how they work each time materials are introduced. They lean new properties, or develop ideas on ways to experiment. Re-introducing a familiar media, with unfamiliar tools is a great way to expand on this thinking.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On a very simple level, Associates objects with one another – markers with paper, paint with smocks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Sorts in one or two groups – separates by basic features like shape (all square things), and color (all blue)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Sorts objects by more than one attribute – square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Groups  by one or two features - creates more complicated groupings. Sorting by multiple features and use. (all stuffed animals are grouped together, then separated by size, then color, then things that fly)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12</a:t>
            </a:fld>
            <a:endParaRPr lang="en-US"/>
          </a:p>
        </p:txBody>
      </p:sp>
    </p:spTree>
    <p:extLst>
      <p:ext uri="{BB962C8B-B14F-4D97-AF65-F5344CB8AC3E}">
        <p14:creationId xmlns:p14="http://schemas.microsoft.com/office/powerpoint/2010/main" val="39309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Young children become more interested in math if their experiences have a purpose and match their abilities. Since many math concepts are abstract, early experiences should be with concrete materials.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Collages by groups and type (colors, shape, ocean animals)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Texture rubbings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Color seriation, working with shades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Theme or seasonal art work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When engaging in conversation about sorting and classification, point out how things are alike and different as children work. These are all green, but some are pointy, others are curved.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Use expanded adjectives, and explain the meaning: Pink is a shade of red. Shade is how light or dark a color is.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(PAUSE FOR PARTICIPANTS TO WRITE DOWN IDEAS, THOUGHTS ON POSSIBLE IDEAS FOR EACH KEY CONCEPT)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13</a:t>
            </a:fld>
            <a:endParaRPr lang="en-US"/>
          </a:p>
        </p:txBody>
      </p:sp>
    </p:spTree>
    <p:extLst>
      <p:ext uri="{BB962C8B-B14F-4D97-AF65-F5344CB8AC3E}">
        <p14:creationId xmlns:p14="http://schemas.microsoft.com/office/powerpoint/2010/main" val="202369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Measurement</a:t>
            </a:r>
          </a:p>
          <a:p>
            <a:r>
              <a:rPr lang="en-US" sz="1200" kern="1200" dirty="0">
                <a:solidFill>
                  <a:schemeClr val="tx1"/>
                </a:solidFill>
                <a:effectLst/>
                <a:latin typeface="+mn-lt"/>
                <a:ea typeface="+mn-ea"/>
                <a:cs typeface="+mn-cs"/>
              </a:rPr>
              <a:t>Young children are beginning to describe and compare their physical world. We just looked at ways they are starting to classify, sort and group objects into categories. Measuring expands the groups and sets by including areas such as volume, weight, length, height, temperature and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 art, children will show increased understanding of  these measurable properties and how to quantify those properties.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 and demonstrate awareness of the property of size – choses larger paper to take to the easel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Explores how size effects how object interact – use many sizes of brushes in the same color paint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Understanding of measurable properties – uses hands to indicate how much tape they think they need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Identifies differences with comparative words – longer pipe cleaner, noting the larger clay statue will take longer to dry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Orders by measurable properties – places sets in order by size, placing tall materials behind shorter in a diorama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Uses tools to measure – uses foot steps to measure area needed for a sidewalk chalk mural, balances piece of a mobile on a scale when creating a mobile, testing length of a ribbon against their wrist for bracelets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14</a:t>
            </a:fld>
            <a:endParaRPr lang="en-US"/>
          </a:p>
        </p:txBody>
      </p:sp>
    </p:spTree>
    <p:extLst>
      <p:ext uri="{BB962C8B-B14F-4D97-AF65-F5344CB8AC3E}">
        <p14:creationId xmlns:p14="http://schemas.microsoft.com/office/powerpoint/2010/main" val="252809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teaching measurement skills to young children provide lots of opportunities to explore objects by size. Use art activities and experimenting with art materials to help children understand measurement concepts.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Murals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String art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Mobiles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3-D structures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discussion of properties and size by: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Comparing different objects using appropriate language. “This craft stick is shorter than that one, but is </a:t>
            </a:r>
            <a:r>
              <a:rPr lang="en-US" sz="1200" kern="1200" dirty="0" err="1">
                <a:solidFill>
                  <a:schemeClr val="tx1"/>
                </a:solidFill>
                <a:effectLst/>
                <a:latin typeface="+mn-lt"/>
                <a:ea typeface="+mn-ea"/>
                <a:cs typeface="+mn-cs"/>
              </a:rPr>
              <a:t>is</a:t>
            </a:r>
            <a:r>
              <a:rPr lang="en-US" sz="1200" kern="1200" dirty="0">
                <a:solidFill>
                  <a:schemeClr val="tx1"/>
                </a:solidFill>
                <a:effectLst/>
                <a:latin typeface="+mn-lt"/>
                <a:ea typeface="+mn-ea"/>
                <a:cs typeface="+mn-cs"/>
              </a:rPr>
              <a:t> heavier”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Describe their physical world with directional words: in front of, behind, on top of, next to, below, etc.</a:t>
            </a: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15</a:t>
            </a:fld>
            <a:endParaRPr lang="en-US"/>
          </a:p>
        </p:txBody>
      </p:sp>
    </p:spTree>
    <p:extLst>
      <p:ext uri="{BB962C8B-B14F-4D97-AF65-F5344CB8AC3E}">
        <p14:creationId xmlns:p14="http://schemas.microsoft.com/office/powerpoint/2010/main" val="122800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Understanding the relationship between cause and effect is important in building mathematical thinking. As your child learns  behaviors cause action, it helps develop early communication and cognition skills.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Art can help children develop increasing ability to observe, anticipate, and reason about the relationship between cause and effect. </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first indicator is when a child Anticipates actions – they may carry water carefully to prevent spilling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They often Repeats actions to duplicate results – repeats spinning brush on canvas to create a swirl pattern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Begin to seeks out reasons for cause and effect -  a very young child may try using other end of marker to scribble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Older children, with a few more experiences under their belts, will take Preemptive action in advance – tapes down paper outside, uses small container to keep collage materials organized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On the higher end, they can Verbalize and explain reasoning – if I use too much glue, it will rip the paper and not dry, I need the bigger roller to cover my paper faster</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They also Understands variations effects change  - they will swing harder to create more arch when splatter painting, move the marker slower, press the crayon harder to deepen color.</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16</a:t>
            </a:fld>
            <a:endParaRPr lang="en-US"/>
          </a:p>
        </p:txBody>
      </p:sp>
    </p:spTree>
    <p:extLst>
      <p:ext uri="{BB962C8B-B14F-4D97-AF65-F5344CB8AC3E}">
        <p14:creationId xmlns:p14="http://schemas.microsoft.com/office/powerpoint/2010/main" val="214009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Preschoolers may be more interested in being able to mix and manipulate materials, than in what they are creating. Remember at the beginning we talked about process vs, product driven art? This is especially true when using art activities to extend learning about the key math concept of cause and effect. </a:t>
            </a:r>
          </a:p>
          <a:p>
            <a:pPr marL="0" indent="0">
              <a:buFont typeface="Arial" panose="020B0604020202020204" pitchFamily="34" charset="0"/>
              <a:buNone/>
            </a:pPr>
            <a:r>
              <a:rPr lang="en-US" sz="1200" b="0" i="0" kern="1200" dirty="0">
                <a:solidFill>
                  <a:schemeClr val="tx1"/>
                </a:solidFill>
                <a:effectLst/>
                <a:latin typeface="+mn-lt"/>
                <a:ea typeface="+mn-ea"/>
                <a:cs typeface="+mn-cs"/>
              </a:rPr>
              <a:t>Don’t be surprised if a child who works very hard with media and materials but isn’t interested in preserving the work. We’ve all seen a colorful painting become a pile of brown paper sludge.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Some activities:  </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Marble paint</a:t>
            </a:r>
          </a:p>
          <a:p>
            <a:pPr marL="171450" indent="-171450">
              <a:buFont typeface="Arial" panose="020B0604020202020204" pitchFamily="34" charset="0"/>
              <a:buChar char="•"/>
            </a:pPr>
            <a:r>
              <a:rPr lang="en-US" dirty="0"/>
              <a:t>Fold-over art</a:t>
            </a:r>
          </a:p>
          <a:p>
            <a:pPr marL="171450" indent="-171450">
              <a:buFont typeface="Arial" panose="020B0604020202020204" pitchFamily="34" charset="0"/>
              <a:buChar char="•"/>
            </a:pPr>
            <a:r>
              <a:rPr lang="en-US" dirty="0"/>
              <a:t>Crayon melt</a:t>
            </a:r>
          </a:p>
          <a:p>
            <a:pPr marL="171450" indent="-171450">
              <a:buFont typeface="Arial" panose="020B0604020202020204" pitchFamily="34" charset="0"/>
              <a:buChar char="•"/>
            </a:pPr>
            <a:r>
              <a:rPr lang="en-US" dirty="0"/>
              <a:t>Transfer </a:t>
            </a:r>
          </a:p>
          <a:p>
            <a:pPr marL="171450" indent="-171450">
              <a:buFont typeface="Arial" panose="020B0604020202020204" pitchFamily="34" charset="0"/>
              <a:buChar char="•"/>
            </a:pPr>
            <a:endParaRPr lang="en-US" dirty="0"/>
          </a:p>
          <a:p>
            <a:pPr fontAlgn="t"/>
            <a:r>
              <a:rPr lang="en-US" sz="1200" b="0" i="0" kern="1200" dirty="0">
                <a:solidFill>
                  <a:schemeClr val="tx1"/>
                </a:solidFill>
                <a:effectLst/>
                <a:latin typeface="+mn-lt"/>
                <a:ea typeface="+mn-ea"/>
                <a:cs typeface="+mn-cs"/>
              </a:rPr>
              <a:t>Some common cause and effect linking words are ‘ because’, ‘since’, and  so’. ‘</a:t>
            </a:r>
          </a:p>
          <a:p>
            <a:pPr fontAlgn="t"/>
            <a:r>
              <a:rPr lang="en-US" sz="1200" b="0" i="0" kern="1200" dirty="0">
                <a:solidFill>
                  <a:schemeClr val="tx1"/>
                </a:solidFill>
                <a:effectLst/>
                <a:latin typeface="+mn-lt"/>
                <a:ea typeface="+mn-ea"/>
                <a:cs typeface="+mn-cs"/>
              </a:rPr>
              <a:t>Because the paper is wet with paint it will tear easily</a:t>
            </a:r>
          </a:p>
          <a:p>
            <a:pPr fontAlgn="t"/>
            <a:r>
              <a:rPr lang="en-US" sz="1200" b="0" i="0" kern="1200" dirty="0">
                <a:solidFill>
                  <a:schemeClr val="tx1"/>
                </a:solidFill>
                <a:effectLst/>
                <a:latin typeface="+mn-lt"/>
                <a:ea typeface="+mn-ea"/>
                <a:cs typeface="+mn-cs"/>
              </a:rPr>
              <a:t>Since we used glue, we will have to wait to move our bird house</a:t>
            </a:r>
          </a:p>
          <a:p>
            <a:pPr fontAlgn="t"/>
            <a:r>
              <a:rPr lang="en-US" sz="1200" b="0" i="0" kern="1200" dirty="0">
                <a:solidFill>
                  <a:schemeClr val="tx1"/>
                </a:solidFill>
                <a:effectLst/>
                <a:latin typeface="+mn-lt"/>
                <a:ea typeface="+mn-ea"/>
                <a:cs typeface="+mn-cs"/>
              </a:rPr>
              <a:t>The melting tray is warm, so we will move the crayons with sticks</a:t>
            </a:r>
          </a:p>
          <a:p>
            <a:pPr fontAlgn="t"/>
            <a:endParaRPr lang="en-US" sz="1200" b="0" i="0" kern="1200" dirty="0">
              <a:solidFill>
                <a:schemeClr val="tx1"/>
              </a:solidFill>
              <a:effectLst/>
              <a:latin typeface="+mn-lt"/>
              <a:ea typeface="+mn-ea"/>
              <a:cs typeface="+mn-cs"/>
            </a:endParaRPr>
          </a:p>
          <a:p>
            <a:r>
              <a:rPr lang="en-US" dirty="0"/>
              <a:t>This can be extended by if / then statements </a:t>
            </a:r>
            <a:br>
              <a:rPr lang="en-US" dirty="0"/>
            </a:b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(PAUSE FOR PARTICIPANTS TO WRITE DOWN IDEAS, THOUGHTS ON POSSIBLE IDEAS FOR EACH KEY CONCEPT)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17</a:t>
            </a:fld>
            <a:endParaRPr lang="en-US"/>
          </a:p>
        </p:txBody>
      </p:sp>
    </p:spTree>
    <p:extLst>
      <p:ext uri="{BB962C8B-B14F-4D97-AF65-F5344CB8AC3E}">
        <p14:creationId xmlns:p14="http://schemas.microsoft.com/office/powerpoint/2010/main" val="368414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encourage you to take the last of the session and think about the example activities and vocabulary extensions shared.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Try to apply the same planning and facilitation intensions to the following additional math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Number Sense of Quantity - Students are beginning their experience with numbers through counting, number names and written numerals. Students are learning to count objects and understand a one-to-one correspondence. They are also starting to compare different sets of objects and use appropriate language.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Symmetry is the balanced distribution of duplicate shapes. Literally, the word ‘symmetry’ means allowing an object to be divided into two equal parts such that one part coincides with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math concepts embedded in other familiar art activities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Paper mâché</a:t>
            </a:r>
          </a:p>
          <a:p>
            <a:r>
              <a:rPr lang="en-US" sz="1200" kern="1200" dirty="0">
                <a:solidFill>
                  <a:schemeClr val="tx1"/>
                </a:solidFill>
                <a:effectLst/>
                <a:latin typeface="+mn-lt"/>
                <a:ea typeface="+mn-ea"/>
                <a:cs typeface="+mn-cs"/>
              </a:rPr>
              <a:t>Graphing is a way of recording or communicating observations and data that the children have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lastly,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Encourage your children to:</a:t>
            </a:r>
          </a:p>
          <a:p>
            <a:pPr lvl="0"/>
            <a:r>
              <a:rPr lang="en-US" sz="1200" kern="1200" dirty="0">
                <a:solidFill>
                  <a:schemeClr val="tx1"/>
                </a:solidFill>
                <a:effectLst/>
                <a:latin typeface="+mn-lt"/>
                <a:ea typeface="+mn-ea"/>
                <a:cs typeface="+mn-cs"/>
              </a:rPr>
              <a:t>Touch different objects and count out loud.</a:t>
            </a:r>
          </a:p>
          <a:p>
            <a:pPr lvl="0"/>
            <a:r>
              <a:rPr lang="en-US" sz="1200" kern="1200" dirty="0">
                <a:solidFill>
                  <a:schemeClr val="tx1"/>
                </a:solidFill>
                <a:effectLst/>
                <a:latin typeface="+mn-lt"/>
                <a:ea typeface="+mn-ea"/>
                <a:cs typeface="+mn-cs"/>
              </a:rPr>
              <a:t>Move objects in new ways and from one group to another.</a:t>
            </a:r>
          </a:p>
          <a:p>
            <a:pPr lvl="0"/>
            <a:r>
              <a:rPr lang="en-US" sz="1200" kern="1200" dirty="0">
                <a:solidFill>
                  <a:schemeClr val="tx1"/>
                </a:solidFill>
                <a:effectLst/>
                <a:latin typeface="+mn-lt"/>
                <a:ea typeface="+mn-ea"/>
                <a:cs typeface="+mn-cs"/>
              </a:rPr>
              <a:t>Use comparing words: more than, less than, the same as.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 FOR PARTICIPANTS TO WRITE DOWN IDEAS, THOUGHTS ON POSSIBLE IDEAS)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18</a:t>
            </a:fld>
            <a:endParaRPr lang="en-US"/>
          </a:p>
        </p:txBody>
      </p:sp>
    </p:spTree>
    <p:extLst>
      <p:ext uri="{BB962C8B-B14F-4D97-AF65-F5344CB8AC3E}">
        <p14:creationId xmlns:p14="http://schemas.microsoft.com/office/powerpoint/2010/main" val="2200003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joining me. We’re always interested to hear about your favorite early math </a:t>
            </a:r>
            <a:r>
              <a:rPr lang="en-US" baseline="0" dirty="0"/>
              <a:t>activities. </a:t>
            </a:r>
            <a:r>
              <a:rPr lang="en-US" dirty="0"/>
              <a:t>Please feel free to reach out if you have questions. </a:t>
            </a: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19</a:t>
            </a:fld>
            <a:endParaRPr lang="en-US"/>
          </a:p>
        </p:txBody>
      </p:sp>
    </p:spTree>
    <p:extLst>
      <p:ext uri="{BB962C8B-B14F-4D97-AF65-F5344CB8AC3E}">
        <p14:creationId xmlns:p14="http://schemas.microsoft.com/office/powerpoint/2010/main" val="33509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education, the phrase “learning outcome” is used a lot. This is frequently presented as a question, without support or providing information, for example: what is the intended learning outcome of this activity?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world of Early Education, birth to five, we know children learn by doing, and for young children, “doing” is often through play.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two notions of desired academic achievement and creative expression can seem contradictory. When you add in developmental milestones and school readiness assessment requirements, they can seem further apart.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considering curriculum, and activities that support the whole child, finding exciting ways that areas of focus can complement each other, instead of competing can have amazing results.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Art and Math, at first, seem to be very different things, but there are many ways they overlap. We will discuss six of the key math concepts typically taught through pre-school math activities that are present in everyday art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a:t>
            </a:r>
          </a:p>
          <a:p>
            <a:r>
              <a:rPr lang="en-US" sz="1200" dirty="0">
                <a:latin typeface="Arial" panose="020B0604020202020204" pitchFamily="34" charset="0"/>
                <a:cs typeface="Arial" panose="020B0604020202020204" pitchFamily="34" charset="0"/>
              </a:rPr>
              <a:t>Shapes</a:t>
            </a:r>
          </a:p>
          <a:p>
            <a:r>
              <a:rPr lang="en-US" sz="1200" dirty="0">
                <a:latin typeface="Arial" panose="020B0604020202020204" pitchFamily="34" charset="0"/>
                <a:cs typeface="Arial" panose="020B0604020202020204" pitchFamily="34" charset="0"/>
              </a:rPr>
              <a:t>Patterns</a:t>
            </a:r>
          </a:p>
          <a:p>
            <a:r>
              <a:rPr lang="en-US" sz="1200" dirty="0">
                <a:latin typeface="Arial" panose="020B0604020202020204" pitchFamily="34" charset="0"/>
                <a:cs typeface="Arial" panose="020B0604020202020204" pitchFamily="34" charset="0"/>
              </a:rPr>
              <a:t>Spatial Relationships</a:t>
            </a:r>
          </a:p>
          <a:p>
            <a:r>
              <a:rPr lang="en-US" sz="1200" dirty="0">
                <a:latin typeface="Arial" panose="020B0604020202020204" pitchFamily="34" charset="0"/>
                <a:cs typeface="Arial" panose="020B0604020202020204" pitchFamily="34" charset="0"/>
              </a:rPr>
              <a:t>Classification</a:t>
            </a:r>
          </a:p>
          <a:p>
            <a:r>
              <a:rPr lang="en-US" sz="1200" dirty="0">
                <a:latin typeface="Arial" panose="020B0604020202020204" pitchFamily="34" charset="0"/>
                <a:cs typeface="Arial" panose="020B0604020202020204" pitchFamily="34" charset="0"/>
              </a:rPr>
              <a:t>Measurement</a:t>
            </a:r>
          </a:p>
          <a:p>
            <a:r>
              <a:rPr lang="en-US" sz="1200" dirty="0">
                <a:latin typeface="Arial" panose="020B0604020202020204" pitchFamily="34" charset="0"/>
                <a:cs typeface="Arial" panose="020B0604020202020204" pitchFamily="34" charset="0"/>
              </a:rPr>
              <a:t>Cause and Effect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2</a:t>
            </a:fld>
            <a:endParaRPr lang="en-US"/>
          </a:p>
        </p:txBody>
      </p:sp>
    </p:spTree>
    <p:extLst>
      <p:ext uri="{BB962C8B-B14F-4D97-AF65-F5344CB8AC3E}">
        <p14:creationId xmlns:p14="http://schemas.microsoft.com/office/powerpoint/2010/main" val="58866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Art activities include any experience a child can have using materials and tools. These experiences encourage the development of a wide variety of skills directly connected to the key math concepts I just mentioned. Making art encourages: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Communication and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Expression</a:t>
            </a:r>
            <a:r>
              <a:rPr lang="en-US" sz="1200" kern="1200" dirty="0">
                <a:solidFill>
                  <a:schemeClr val="tx1"/>
                </a:solidFill>
                <a:effectLst/>
                <a:latin typeface="+mn-lt"/>
                <a:ea typeface="+mn-ea"/>
                <a:cs typeface="+mn-cs"/>
              </a:rPr>
              <a:t> – through art, children learn they can express thoughts and ideas through visual representation. While this skill easily applies to making and understanding  graphs and grids. Beyond that, When choosing media, using materials and manipulating tools in their own way, to produce something different than what they started with, children realize there is more than one way to represent their ideas.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Fine Motor Skills </a:t>
            </a:r>
            <a:r>
              <a:rPr lang="en-US" sz="1200" kern="1200" dirty="0">
                <a:solidFill>
                  <a:schemeClr val="tx1"/>
                </a:solidFill>
                <a:effectLst/>
                <a:latin typeface="+mn-lt"/>
                <a:ea typeface="+mn-ea"/>
                <a:cs typeface="+mn-cs"/>
              </a:rPr>
              <a:t>– as they sculpt, draw and paint children use tools and a variety of media. This allows practice and increased control in using fine motor skills, building muscles and developing the hand-eye coordination essential for self-help skills and academic tasks such as writing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Critical thinking skills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children make art they learn to use critical thinking skills and practice problem solving in two distinct ways. </a:t>
            </a:r>
          </a:p>
          <a:p>
            <a:r>
              <a:rPr lang="en-US" sz="1200" kern="1200" dirty="0">
                <a:solidFill>
                  <a:schemeClr val="tx1"/>
                </a:solidFill>
                <a:effectLst/>
                <a:latin typeface="+mn-lt"/>
                <a:ea typeface="+mn-ea"/>
                <a:cs typeface="+mn-cs"/>
              </a:rPr>
              <a:t>Convergent  problem solving is the ability to gather individual pieces of information and come to a single solution to a problem. </a:t>
            </a:r>
          </a:p>
          <a:p>
            <a:r>
              <a:rPr lang="en-US" sz="1200" kern="1200" dirty="0">
                <a:solidFill>
                  <a:schemeClr val="tx1"/>
                </a:solidFill>
                <a:effectLst/>
                <a:latin typeface="+mn-lt"/>
                <a:ea typeface="+mn-ea"/>
                <a:cs typeface="+mn-cs"/>
              </a:rPr>
              <a:t>Where as Divergent  problem solving is the ability to gather many pieces of information and consider a variety of possible solutions to a problem.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Creating art freely or for a specific purpose (making masks for example), fosters flexible thinking, provides practice associating observation with a desired result. Making connections that employ both types of problem-solving.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creative process is by nature an exercise in cause and effect. Through art, young children can explore mathematical concepts in a different way.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3</a:t>
            </a:fld>
            <a:endParaRPr lang="en-US" dirty="0"/>
          </a:p>
        </p:txBody>
      </p:sp>
    </p:spTree>
    <p:extLst>
      <p:ext uri="{BB962C8B-B14F-4D97-AF65-F5344CB8AC3E}">
        <p14:creationId xmlns:p14="http://schemas.microsoft.com/office/powerpoint/2010/main" val="289729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incorporating math concepts into art activities, the first question that comes to mind is usually “What special supplies will I need?” The good news is – none. </a:t>
            </a:r>
          </a:p>
          <a:p>
            <a:endParaRPr lang="en-US" dirty="0"/>
          </a:p>
          <a:p>
            <a:r>
              <a:rPr lang="en-US" dirty="0"/>
              <a:t>It can help planning and facilitation to think of materials by category first. Some categories are more conducive to particular concepts than others.  A suggested list will include:</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Drawing </a:t>
            </a:r>
            <a:r>
              <a:rPr lang="en-US" sz="1200" b="0" dirty="0">
                <a:latin typeface="Arial" panose="020B0604020202020204" pitchFamily="34" charset="0"/>
                <a:cs typeface="Arial" panose="020B0604020202020204" pitchFamily="34" charset="0"/>
              </a:rPr>
              <a:t>– things to scribble and draw with: crayons, markers of all types (felt tip, watercolor), pens, pencils, colored pencils, chalk, stick pastels. And don’t forget material to draw on: various sizes and types of paper, chalk boards</a:t>
            </a:r>
            <a:endParaRPr lang="en-US" sz="1200" b="1" dirty="0">
              <a:latin typeface="Arial" panose="020B0604020202020204" pitchFamily="34" charset="0"/>
              <a:cs typeface="Arial" panose="020B0604020202020204" pitchFamily="34" charset="0"/>
            </a:endParaRPr>
          </a:p>
          <a:p>
            <a:endParaRPr lang="en-US" sz="1200" b="1" kern="1200" dirty="0">
              <a:solidFill>
                <a:schemeClr val="tx1"/>
              </a:solidFill>
              <a:latin typeface="Arial" panose="020B0604020202020204" pitchFamily="34" charset="0"/>
              <a:ea typeface="+mn-ea"/>
              <a:cs typeface="Arial" panose="020B0604020202020204" pitchFamily="34" charset="0"/>
            </a:endParaRPr>
          </a:p>
          <a:p>
            <a:r>
              <a:rPr lang="en-US" sz="1200" b="1" kern="1200" dirty="0">
                <a:solidFill>
                  <a:schemeClr val="tx1"/>
                </a:solidFill>
                <a:latin typeface="Arial" panose="020B0604020202020204" pitchFamily="34" charset="0"/>
                <a:ea typeface="+mn-ea"/>
                <a:cs typeface="Arial" panose="020B0604020202020204" pitchFamily="34" charset="0"/>
              </a:rPr>
              <a:t>Paint </a:t>
            </a:r>
            <a:r>
              <a:rPr lang="en-US" sz="1200" b="0" kern="1200" dirty="0">
                <a:solidFill>
                  <a:schemeClr val="tx1"/>
                </a:solidFill>
                <a:latin typeface="Arial" panose="020B0604020202020204" pitchFamily="34" charset="0"/>
                <a:ea typeface="+mn-ea"/>
                <a:cs typeface="Arial" panose="020B0604020202020204" pitchFamily="34" charset="0"/>
              </a:rPr>
              <a:t>– Different paint has different characteristics (viscosity, pigment saturation) and they each react differently when manipulated / mixed. A variety of paint types, like Finger, </a:t>
            </a:r>
            <a:r>
              <a:rPr lang="en-US" sz="1200" b="0" kern="1200" dirty="0" err="1">
                <a:solidFill>
                  <a:schemeClr val="tx1"/>
                </a:solidFill>
                <a:latin typeface="Arial" panose="020B0604020202020204" pitchFamily="34" charset="0"/>
                <a:ea typeface="+mn-ea"/>
                <a:cs typeface="Arial" panose="020B0604020202020204" pitchFamily="34" charset="0"/>
              </a:rPr>
              <a:t>tempra</a:t>
            </a:r>
            <a:r>
              <a:rPr lang="en-US" sz="1200" b="0" kern="1200" dirty="0">
                <a:solidFill>
                  <a:schemeClr val="tx1"/>
                </a:solidFill>
                <a:latin typeface="Arial" panose="020B0604020202020204" pitchFamily="34" charset="0"/>
                <a:ea typeface="+mn-ea"/>
                <a:cs typeface="Arial" panose="020B0604020202020204" pitchFamily="34" charset="0"/>
              </a:rPr>
              <a:t>, watercolor, paint palette sets, non-toxic oils, will mean more possibilities. </a:t>
            </a:r>
          </a:p>
          <a:p>
            <a:endParaRPr lang="en-US" sz="1200" b="1" kern="1200" dirty="0">
              <a:solidFill>
                <a:schemeClr val="tx1"/>
              </a:solidFill>
              <a:latin typeface="Arial" panose="020B0604020202020204" pitchFamily="34" charset="0"/>
              <a:ea typeface="+mn-ea"/>
              <a:cs typeface="Arial" panose="020B0604020202020204" pitchFamily="34" charset="0"/>
            </a:endParaRPr>
          </a:p>
          <a:p>
            <a:r>
              <a:rPr lang="en-US" sz="1200" b="1" kern="1200" dirty="0">
                <a:solidFill>
                  <a:schemeClr val="tx1"/>
                </a:solidFill>
                <a:latin typeface="Arial" panose="020B0604020202020204" pitchFamily="34" charset="0"/>
                <a:ea typeface="+mn-ea"/>
                <a:cs typeface="Arial" panose="020B0604020202020204" pitchFamily="34" charset="0"/>
              </a:rPr>
              <a:t>Three dimensional </a:t>
            </a:r>
            <a:r>
              <a:rPr lang="en-US" sz="1200" b="0" kern="1200" dirty="0">
                <a:solidFill>
                  <a:schemeClr val="tx1"/>
                </a:solidFill>
                <a:latin typeface="Arial" panose="020B0604020202020204" pitchFamily="34" charset="0"/>
                <a:ea typeface="+mn-ea"/>
                <a:cs typeface="Arial" panose="020B0604020202020204" pitchFamily="34" charset="0"/>
              </a:rPr>
              <a:t>– materials such as playdough, clay, wood, wire, pipe cleaners, modeling compound allow children to build and create up and out. For example, materials in this category are especially helpful supporting key concepts in spatial relationships and measurement. </a:t>
            </a:r>
          </a:p>
          <a:p>
            <a:r>
              <a:rPr lang="en-US" sz="1200" b="0" kern="1200" dirty="0">
                <a:solidFill>
                  <a:schemeClr val="tx1"/>
                </a:solidFill>
                <a:latin typeface="Arial" panose="020B0604020202020204" pitchFamily="34" charset="0"/>
                <a:ea typeface="+mn-ea"/>
                <a:cs typeface="Arial" panose="020B0604020202020204" pitchFamily="34" charset="0"/>
              </a:rPr>
              <a:t> </a:t>
            </a:r>
            <a:endParaRPr lang="en-US" sz="1200" b="1" kern="1200" dirty="0">
              <a:solidFill>
                <a:schemeClr val="tx1"/>
              </a:solidFill>
              <a:latin typeface="Arial" panose="020B0604020202020204" pitchFamily="34" charset="0"/>
              <a:ea typeface="+mn-ea"/>
              <a:cs typeface="Arial" panose="020B0604020202020204" pitchFamily="34" charset="0"/>
            </a:endParaRPr>
          </a:p>
          <a:p>
            <a:r>
              <a:rPr lang="en-US" sz="1200" b="1" kern="1200" dirty="0">
                <a:solidFill>
                  <a:schemeClr val="tx1"/>
                </a:solidFill>
                <a:latin typeface="Arial" panose="020B0604020202020204" pitchFamily="34" charset="0"/>
                <a:ea typeface="+mn-ea"/>
                <a:cs typeface="Arial" panose="020B0604020202020204" pitchFamily="34" charset="0"/>
              </a:rPr>
              <a:t>Collage </a:t>
            </a:r>
            <a:r>
              <a:rPr lang="en-US" sz="1200" b="0" kern="1200" dirty="0">
                <a:solidFill>
                  <a:schemeClr val="tx1"/>
                </a:solidFill>
                <a:latin typeface="Arial" panose="020B0604020202020204" pitchFamily="34" charset="0"/>
                <a:ea typeface="+mn-ea"/>
                <a:cs typeface="Arial" panose="020B0604020202020204" pitchFamily="34" charset="0"/>
              </a:rPr>
              <a:t>– materials can include 3-D materials, but also 2 dimensional items and textiles such as felt and fabric, cardboard, yarn/string, glitter, sequins, stickers, feathers and other natural objects (leaves, shells). This category also includes safe free and found: cardboard tubes, egg cartons  </a:t>
            </a:r>
          </a:p>
          <a:p>
            <a:endParaRPr lang="en-US" sz="1200" b="1" kern="1200" dirty="0">
              <a:solidFill>
                <a:schemeClr val="tx1"/>
              </a:solidFill>
              <a:latin typeface="Arial" panose="020B0604020202020204" pitchFamily="34" charset="0"/>
              <a:ea typeface="+mn-ea"/>
              <a:cs typeface="Arial" panose="020B0604020202020204" pitchFamily="34" charset="0"/>
            </a:endParaRPr>
          </a:p>
          <a:p>
            <a:r>
              <a:rPr lang="en-US" sz="1200" b="1" kern="1200" dirty="0">
                <a:solidFill>
                  <a:schemeClr val="tx1"/>
                </a:solidFill>
                <a:latin typeface="Arial" panose="020B0604020202020204" pitchFamily="34" charset="0"/>
                <a:ea typeface="+mn-ea"/>
                <a:cs typeface="Arial" panose="020B0604020202020204" pitchFamily="34" charset="0"/>
              </a:rPr>
              <a:t>When considering art materials, Tools are very important  </a:t>
            </a:r>
            <a:r>
              <a:rPr lang="en-US" sz="1200" b="0" kern="1200" dirty="0">
                <a:solidFill>
                  <a:schemeClr val="tx1"/>
                </a:solidFill>
                <a:latin typeface="Arial" panose="020B0604020202020204" pitchFamily="34" charset="0"/>
                <a:ea typeface="+mn-ea"/>
                <a:cs typeface="Arial" panose="020B0604020202020204" pitchFamily="34" charset="0"/>
              </a:rPr>
              <a:t>–</a:t>
            </a:r>
            <a:r>
              <a:rPr lang="en-US" sz="1200" b="1" kern="1200" dirty="0">
                <a:solidFill>
                  <a:schemeClr val="tx1"/>
                </a:solidFill>
                <a:latin typeface="Arial" panose="020B0604020202020204" pitchFamily="34" charset="0"/>
                <a:ea typeface="+mn-ea"/>
                <a:cs typeface="Arial" panose="020B0604020202020204" pitchFamily="34" charset="0"/>
              </a:rPr>
              <a:t> </a:t>
            </a:r>
            <a:r>
              <a:rPr lang="en-US" sz="1200" b="0" kern="1200" dirty="0">
                <a:solidFill>
                  <a:schemeClr val="tx1"/>
                </a:solidFill>
                <a:latin typeface="Arial" panose="020B0604020202020204" pitchFamily="34" charset="0"/>
                <a:ea typeface="+mn-ea"/>
                <a:cs typeface="Arial" panose="020B0604020202020204" pitchFamily="34" charset="0"/>
              </a:rPr>
              <a:t>Using tools of different complexity, adds to fine motor development and critical thinking. Tape, glue, scissors, hole punches, stencils, rulers, playdough tools, brushes and rollers, stamps. </a:t>
            </a:r>
            <a:endParaRPr lang="en-US" sz="1200" b="1" kern="1200" dirty="0">
              <a:solidFill>
                <a:schemeClr val="tx1"/>
              </a:solidFill>
              <a:latin typeface="Arial" panose="020B0604020202020204" pitchFamily="34" charset="0"/>
              <a:ea typeface="+mn-ea"/>
              <a:cs typeface="Arial" panose="020B0604020202020204" pitchFamily="34" charset="0"/>
            </a:endParaRPr>
          </a:p>
          <a:p>
            <a:endParaRPr lang="en-US" dirty="0"/>
          </a:p>
          <a:p>
            <a:r>
              <a:rPr lang="en-US" sz="1200" b="1" kern="1200" dirty="0">
                <a:solidFill>
                  <a:schemeClr val="tx1"/>
                </a:solidFill>
                <a:effectLst/>
                <a:latin typeface="+mn-lt"/>
                <a:ea typeface="+mn-ea"/>
                <a:cs typeface="+mn-cs"/>
              </a:rPr>
              <a:t>Let's get back to those key Math Concepts </a:t>
            </a:r>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4</a:t>
            </a:fld>
            <a:endParaRPr lang="en-US"/>
          </a:p>
        </p:txBody>
      </p:sp>
    </p:spTree>
    <p:extLst>
      <p:ext uri="{BB962C8B-B14F-4D97-AF65-F5344CB8AC3E}">
        <p14:creationId xmlns:p14="http://schemas.microsoft.com/office/powerpoint/2010/main" val="250014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Most basic is Shapes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think about math terms Geometry is the study of shapes. When children show interest in exploring shapes and their characteristics, they are practicing early geometry!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age, children work at: </a:t>
            </a:r>
          </a:p>
          <a:p>
            <a:pPr marL="171450" indent="-171450">
              <a:buFont typeface="Arial" panose="020B0604020202020204" pitchFamily="34" charset="0"/>
              <a:buChar char="•"/>
            </a:pPr>
            <a:r>
              <a:rPr lang="en-US" dirty="0"/>
              <a:t>Exploring and manipulating the shape of objects by feeling the edges, placing and stacking together and  following lines.</a:t>
            </a:r>
          </a:p>
          <a:p>
            <a:pPr marL="171450" indent="-171450">
              <a:buFont typeface="Arial" panose="020B0604020202020204" pitchFamily="34" charset="0"/>
              <a:buChar char="•"/>
            </a:pPr>
            <a:r>
              <a:rPr lang="en-US" dirty="0"/>
              <a:t>They will begin to distinguish similar shapes by grouping and matching objects, choosing items that are round (like a ball) to roll</a:t>
            </a:r>
          </a:p>
          <a:p>
            <a:pPr marL="171450" indent="-171450">
              <a:buFont typeface="Arial" panose="020B0604020202020204" pitchFamily="34" charset="0"/>
              <a:buChar char="•"/>
            </a:pPr>
            <a:r>
              <a:rPr lang="en-US" dirty="0"/>
              <a:t>Start to identify and name basic shapes in their environment. </a:t>
            </a:r>
            <a:r>
              <a:rPr lang="en-US" sz="1200" kern="1200" dirty="0">
                <a:solidFill>
                  <a:schemeClr val="tx1"/>
                </a:solidFill>
                <a:effectLst/>
                <a:latin typeface="+mn-lt"/>
                <a:ea typeface="+mn-ea"/>
                <a:cs typeface="+mn-cs"/>
              </a:rPr>
              <a:t>They will use appropriate language to recognize different shapes and talk about their attributes.</a:t>
            </a:r>
            <a:r>
              <a:rPr lang="en-US" dirty="0"/>
              <a:t> Such as, finding the square on the rug, and saying the clock is a circle. </a:t>
            </a:r>
          </a:p>
          <a:p>
            <a:pPr marL="171450" indent="-171450">
              <a:buFont typeface="Arial" panose="020B0604020202020204" pitchFamily="34" charset="0"/>
              <a:buChar char="•"/>
            </a:pPr>
            <a:r>
              <a:rPr lang="en-US" dirty="0"/>
              <a:t>Preschoolers will recognize familiar shapes as parts of other objects. Like  identifying square windows, triangle roof and rectangle door in a basic drawing of a house</a:t>
            </a:r>
          </a:p>
          <a:p>
            <a:pPr marL="171450" indent="-171450">
              <a:buFont typeface="Arial" panose="020B0604020202020204" pitchFamily="34" charset="0"/>
              <a:buChar char="•"/>
            </a:pPr>
            <a:r>
              <a:rPr lang="en-US" dirty="0"/>
              <a:t>Older children can describe many types of shapes and the differences between them. Knowing a circle is curved, triangles have two short sides, one long and that a square has four sides that are all the same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can start to look at and compare two-dimensional (flat) and three-dimensional (solid) shapes.</a:t>
            </a:r>
            <a:endParaRPr lang="en-US" dirty="0"/>
          </a:p>
          <a:p>
            <a:pPr marL="0" indent="0">
              <a:buFont typeface="Arial" panose="020B0604020202020204" pitchFamily="34" charset="0"/>
              <a:buNone/>
            </a:pPr>
            <a:r>
              <a:rPr lang="en-US" dirty="0"/>
              <a:t>  </a:t>
            </a:r>
          </a:p>
          <a:p>
            <a:pPr marL="0" indent="0">
              <a:buFont typeface="Arial" panose="020B0604020202020204" pitchFamily="34" charset="0"/>
              <a:buNone/>
            </a:pPr>
            <a:r>
              <a:rPr lang="en-US" sz="1200" kern="1200" dirty="0">
                <a:solidFill>
                  <a:schemeClr val="tx1"/>
                </a:solidFill>
                <a:effectLst/>
                <a:latin typeface="+mn-lt"/>
                <a:ea typeface="+mn-ea"/>
                <a:cs typeface="+mn-cs"/>
              </a:rPr>
              <a:t>Identifying basic shape names, comparing, sorting, and classifying them quickly leads to creating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5</a:t>
            </a:fld>
            <a:endParaRPr lang="en-US"/>
          </a:p>
        </p:txBody>
      </p:sp>
    </p:spTree>
    <p:extLst>
      <p:ext uri="{BB962C8B-B14F-4D97-AF65-F5344CB8AC3E}">
        <p14:creationId xmlns:p14="http://schemas.microsoft.com/office/powerpoint/2010/main" val="7185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the first example, I’d like to talk a little about the differences between process- and product-focused 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of pre-school art curriculum is often to encourage children’s creativity through developmentally appropriate art experiences.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as we discussed, exposure to art materials also carry potential for cognitive enrichment when children compare, predict, plan, and problem solve as they create. As well as supporting physical development using small motor skills to paint, write, glue, use clay, and make collages.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Embedding math concepts into the process is simply a matter of facilitation and engagement. It does not require a full departure into product-focused art experiences. As we move forward When viewing the examples for each concept, consider how you can introduce the materials, and share the concepts as you maintain the characteristics of process-focused art experiences.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Tips for keeping it process-focused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Approach like any open-ended play. Even when you’ve chosen materials to support a key math concept, the child should still lead the experience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quantities of materials open to the children. Let them use whatever is provided in whatever amount they need to create (obviously, in appropriate ways, not wasteful or destructive).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plenty of time for children to carry out their plans and explorations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children come and go from their art at will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Notice and comment on what you see, using the vocabulary that supports the key concept, with out correcting or altering their work. Use math language throughout the activity. Take the opportunity to introduce new words with activities such as “This is a pattern!  Red, white, red, white.” Other examples of math language we use in preschool are heavy, light, tall, short, round, rectangular, add to, take away,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Say YES to children’s ideas. The goal here is exposure, not mastery. So if the conversation and ideas stray from your original introduction – go with 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 new and interesting materials as they work or by request. Again, follow their lead.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the children choose whether their art goes home or stays in the classroom. Remember that it’s the children’s art, not yours</a:t>
            </a:r>
          </a:p>
          <a:p>
            <a:endParaRPr lang="en-US" dirty="0"/>
          </a:p>
          <a:p>
            <a:r>
              <a:rPr lang="en-US" dirty="0"/>
              <a:t>NOW, lets get back to exploring shapes through art!</a:t>
            </a:r>
          </a:p>
        </p:txBody>
      </p:sp>
      <p:sp>
        <p:nvSpPr>
          <p:cNvPr id="4" name="Slide Number Placeholder 3"/>
          <p:cNvSpPr>
            <a:spLocks noGrp="1"/>
          </p:cNvSpPr>
          <p:nvPr>
            <p:ph type="sldNum" sz="quarter" idx="5"/>
          </p:nvPr>
        </p:nvSpPr>
        <p:spPr/>
        <p:txBody>
          <a:bodyPr/>
          <a:lstStyle/>
          <a:p>
            <a:fld id="{B358E607-E93B-4C40-8D85-256827D8908E}" type="slidenum">
              <a:rPr lang="en-US" smtClean="0"/>
              <a:t>6</a:t>
            </a:fld>
            <a:endParaRPr lang="en-US"/>
          </a:p>
        </p:txBody>
      </p:sp>
    </p:spTree>
    <p:extLst>
      <p:ext uri="{BB962C8B-B14F-4D97-AF65-F5344CB8AC3E}">
        <p14:creationId xmlns:p14="http://schemas.microsoft.com/office/powerpoint/2010/main" val="350670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Children are starting to look at and compare two-dimensional (flat) and three-dimensional (solid) shapes. They are using appropriate language to recognize different shapes and talk about their attributes. Some art activities that can support this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Shape stamps and gadget painting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Paper collages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Tracing, cutting shapes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Using shapes to make other pictures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Modeling: using clay, sticks, pipe-cleaners, etc.</a:t>
            </a:r>
          </a:p>
          <a:p>
            <a:endParaRPr lang="en-US" dirty="0"/>
          </a:p>
          <a:p>
            <a:r>
              <a:rPr lang="en-US" dirty="0"/>
              <a:t>Right about now, you may be thinking “I do art activities like these ALL THE TIME!”</a:t>
            </a:r>
          </a:p>
          <a:p>
            <a:r>
              <a:rPr lang="en-US" dirty="0"/>
              <a:t>You are right -  you do. That is kind of the point. The math is already there. You just need to highlight it.</a:t>
            </a:r>
          </a:p>
          <a:p>
            <a:r>
              <a:rPr lang="en-US" dirty="0"/>
              <a:t>  </a:t>
            </a:r>
          </a:p>
          <a:p>
            <a:pPr lvl="0"/>
            <a:r>
              <a:rPr lang="en-US" sz="1200" kern="1200" dirty="0">
                <a:solidFill>
                  <a:schemeClr val="tx1"/>
                </a:solidFill>
                <a:effectLst/>
                <a:latin typeface="+mn-lt"/>
                <a:ea typeface="+mn-ea"/>
                <a:cs typeface="+mn-cs"/>
              </a:rPr>
              <a:t>Verbal Encouragement as they work that supports the exploration of shapes: Count the different number of sides and angles, you can name the features of each shape that make them different. Be cautious about injecting rote questions. Instead of “What shape is this?” try asking about their thinking: why they chose a particular shape or material, what is the plan? </a:t>
            </a:r>
          </a:p>
          <a:p>
            <a:endParaRPr lang="en-US" dirty="0"/>
          </a:p>
          <a:p>
            <a:r>
              <a:rPr lang="en-US" dirty="0"/>
              <a:t>I’d like to leave a few minutes for you to What can you do say and offer to further explore the key concept of shapes while working with art materials?</a:t>
            </a:r>
          </a:p>
          <a:p>
            <a:r>
              <a:rPr lang="en-US" dirty="0"/>
              <a:t> </a:t>
            </a:r>
          </a:p>
          <a:p>
            <a:r>
              <a:rPr lang="en-US" dirty="0"/>
              <a:t>(PAUSE FOR PARTICIPANTS TO WRITE DOWN IDEAS, THOUGHTS ON POSSIBLE IDEAS. FOR EACH KEY CONCEPT)</a:t>
            </a:r>
          </a:p>
        </p:txBody>
      </p:sp>
      <p:sp>
        <p:nvSpPr>
          <p:cNvPr id="4" name="Slide Number Placeholder 3"/>
          <p:cNvSpPr>
            <a:spLocks noGrp="1"/>
          </p:cNvSpPr>
          <p:nvPr>
            <p:ph type="sldNum" sz="quarter" idx="5"/>
          </p:nvPr>
        </p:nvSpPr>
        <p:spPr/>
        <p:txBody>
          <a:bodyPr/>
          <a:lstStyle/>
          <a:p>
            <a:fld id="{B358E607-E93B-4C40-8D85-256827D8908E}" type="slidenum">
              <a:rPr lang="en-US" smtClean="0"/>
              <a:t>7</a:t>
            </a:fld>
            <a:endParaRPr lang="en-US"/>
          </a:p>
        </p:txBody>
      </p:sp>
    </p:spTree>
    <p:extLst>
      <p:ext uri="{BB962C8B-B14F-4D97-AF65-F5344CB8AC3E}">
        <p14:creationId xmlns:p14="http://schemas.microsoft.com/office/powerpoint/2010/main" val="300856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next concept is Patterns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Patterns are items in a specific order that repeats. Young children begin showing interest in, and increased ability to recognize, reproduce and create patterns of varying complexity.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Very young children begin experience with patterning by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Notice and respond to simple repeating sequences: notices repetitive sounds, mimics repetition in songs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They begin to Participates in repeating sequencing: attempts to follow sequence when working with materials - gets smock when sees teacher putting out brushes for painting  </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Matching patterns – draws the same item or in the order as another child</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Creating patterns – designs begin to show intentional order, paints in pairs of colors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Older children will start Extending sequences – adds complexity to creative depictions: understands colors of a rainbow are constructed in a specific order.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8</a:t>
            </a:fld>
            <a:endParaRPr lang="en-US"/>
          </a:p>
        </p:txBody>
      </p:sp>
    </p:spTree>
    <p:extLst>
      <p:ext uri="{BB962C8B-B14F-4D97-AF65-F5344CB8AC3E}">
        <p14:creationId xmlns:p14="http://schemas.microsoft.com/office/powerpoint/2010/main" val="265154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Working on patterns and sequencing skills helps preschoolers begin to understand events in a logical order. It also helps self regulation and independence as they work toward doing things for themselves – first socks, then shoes,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Mimicking patterns in nature –flowers, sea shells</a:t>
            </a:r>
          </a:p>
          <a:p>
            <a:r>
              <a:rPr lang="en-US" dirty="0"/>
              <a:t>Beading and lacing – creating wearable art</a:t>
            </a:r>
          </a:p>
          <a:p>
            <a:r>
              <a:rPr lang="en-US" dirty="0"/>
              <a:t>Weaving activities are inherently pattern based. The process is literally repeating a sequence (over, under, in, out) =, You can extend this by adding difficulty and involve patterns by creating them in the design (alternating colors and textures in a repeating pattern)  </a:t>
            </a:r>
          </a:p>
          <a:p>
            <a:endParaRPr lang="en-US" dirty="0"/>
          </a:p>
          <a:p>
            <a:r>
              <a:rPr lang="en-US" dirty="0"/>
              <a:t>You can also incorporate Sequencing by involving children in the of steps of an art activity – for example, when working with watercolors, talk about the necessary order  (first, wet the brush, next dip in paint, then to the paper. Using a recipe to make playdough (dry ingredients first, wet, then heat, last color), </a:t>
            </a:r>
          </a:p>
          <a:p>
            <a:r>
              <a:rPr lang="en-US" dirty="0"/>
              <a:t> </a:t>
            </a:r>
          </a:p>
          <a:p>
            <a:r>
              <a:rPr lang="en-US" sz="1200" b="0" i="0" kern="1200" dirty="0">
                <a:solidFill>
                  <a:schemeClr val="tx1"/>
                </a:solidFill>
                <a:effectLst/>
                <a:latin typeface="+mn-lt"/>
                <a:ea typeface="+mn-ea"/>
                <a:cs typeface="+mn-cs"/>
              </a:rPr>
              <a:t>While working, Use words like first, next, and last as you go about your day, talk about the beginning, middle, and end.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 FOR PARTICIPANTS TO WRITE DOWN IDEAS, THOUGHTS ON POSSIBLE IDEAS FOR EACH KEY CONCEPT)</a:t>
            </a:r>
          </a:p>
          <a:p>
            <a:endParaRPr lang="en-US" dirty="0"/>
          </a:p>
        </p:txBody>
      </p:sp>
      <p:sp>
        <p:nvSpPr>
          <p:cNvPr id="4" name="Slide Number Placeholder 3"/>
          <p:cNvSpPr>
            <a:spLocks noGrp="1"/>
          </p:cNvSpPr>
          <p:nvPr>
            <p:ph type="sldNum" sz="quarter" idx="5"/>
          </p:nvPr>
        </p:nvSpPr>
        <p:spPr/>
        <p:txBody>
          <a:bodyPr/>
          <a:lstStyle/>
          <a:p>
            <a:fld id="{B358E607-E93B-4C40-8D85-256827D8908E}" type="slidenum">
              <a:rPr lang="en-US" smtClean="0"/>
              <a:t>9</a:t>
            </a:fld>
            <a:endParaRPr lang="en-US"/>
          </a:p>
        </p:txBody>
      </p:sp>
    </p:spTree>
    <p:extLst>
      <p:ext uri="{BB962C8B-B14F-4D97-AF65-F5344CB8AC3E}">
        <p14:creationId xmlns:p14="http://schemas.microsoft.com/office/powerpoint/2010/main" val="75462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6/23/20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6/23/20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6/23/20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6/23/20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6/23/20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mcvey@ccfc.c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descr="Decorative" hidden="1">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FD094-226C-4F33-B9D1-F4788945A7F9}"/>
              </a:ext>
            </a:extLst>
          </p:cNvPr>
          <p:cNvSpPr>
            <a:spLocks noGrp="1"/>
          </p:cNvSpPr>
          <p:nvPr>
            <p:ph type="ctrTitle"/>
          </p:nvPr>
        </p:nvSpPr>
        <p:spPr>
          <a:xfrm>
            <a:off x="659230" y="4484772"/>
            <a:ext cx="10869750" cy="1237298"/>
          </a:xfrm>
        </p:spPr>
        <p:txBody>
          <a:bodyPr>
            <a:normAutofit/>
          </a:bodyPr>
          <a:lstStyle/>
          <a:p>
            <a:r>
              <a:rPr lang="en-US" dirty="0"/>
              <a:t>Math in art</a:t>
            </a:r>
          </a:p>
        </p:txBody>
      </p:sp>
      <p:sp>
        <p:nvSpPr>
          <p:cNvPr id="14" name="Freeform 6" descr="Decorative&#10;" hidden="1">
            <a:extLst>
              <a:ext uri="{FF2B5EF4-FFF2-40B4-BE49-F238E27FC236}">
                <a16:creationId xmlns:a16="http://schemas.microsoft.com/office/drawing/2014/main" id="{D8BB75D5-93A7-4EC9-A2FB-DCBDE6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6" name="Freeform 6" descr="Decorative" hidden="1">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7" name="Picture 6" descr="Various art and craft supplies includes paint, pencils, ruler ">
            <a:extLst>
              <a:ext uri="{FF2B5EF4-FFF2-40B4-BE49-F238E27FC236}">
                <a16:creationId xmlns:a16="http://schemas.microsoft.com/office/drawing/2014/main" id="{49E49008-7BBD-4459-A6AE-0F34223A6AF6}"/>
              </a:ext>
            </a:extLst>
          </p:cNvPr>
          <p:cNvPicPr>
            <a:picLocks noChangeAspect="1"/>
          </p:cNvPicPr>
          <p:nvPr/>
        </p:nvPicPr>
        <p:blipFill>
          <a:blip r:embed="rId3"/>
          <a:stretch>
            <a:fillRect/>
          </a:stretch>
        </p:blipFill>
        <p:spPr>
          <a:xfrm>
            <a:off x="841740" y="834887"/>
            <a:ext cx="10426482" cy="3180522"/>
          </a:xfrm>
          <a:prstGeom prst="rect">
            <a:avLst/>
          </a:prstGeom>
        </p:spPr>
      </p:pic>
    </p:spTree>
    <p:extLst>
      <p:ext uri="{BB962C8B-B14F-4D97-AF65-F5344CB8AC3E}">
        <p14:creationId xmlns:p14="http://schemas.microsoft.com/office/powerpoint/2010/main" val="55065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9E24-9356-493C-B61E-20EC3D8D4008}"/>
              </a:ext>
            </a:extLst>
          </p:cNvPr>
          <p:cNvSpPr>
            <a:spLocks noGrp="1"/>
          </p:cNvSpPr>
          <p:nvPr>
            <p:ph type="title"/>
          </p:nvPr>
        </p:nvSpPr>
        <p:spPr>
          <a:xfrm>
            <a:off x="1371600" y="381000"/>
            <a:ext cx="9601200" cy="1485900"/>
          </a:xfrm>
        </p:spPr>
        <p:txBody>
          <a:bodyPr/>
          <a:lstStyle/>
          <a:p>
            <a:r>
              <a:rPr lang="en-US" b="1" dirty="0">
                <a:latin typeface="Arial" panose="020B0604020202020204" pitchFamily="34" charset="0"/>
                <a:cs typeface="Arial" panose="020B0604020202020204" pitchFamily="34" charset="0"/>
              </a:rPr>
              <a:t>Spatial Relationships</a:t>
            </a:r>
          </a:p>
        </p:txBody>
      </p:sp>
      <p:sp>
        <p:nvSpPr>
          <p:cNvPr id="3" name="Content Placeholder 2">
            <a:extLst>
              <a:ext uri="{FF2B5EF4-FFF2-40B4-BE49-F238E27FC236}">
                <a16:creationId xmlns:a16="http://schemas.microsoft.com/office/drawing/2014/main" id="{8881A489-D9F7-4C7C-A6CE-702840ADE211}"/>
              </a:ext>
            </a:extLst>
          </p:cNvPr>
          <p:cNvSpPr>
            <a:spLocks noGrp="1"/>
          </p:cNvSpPr>
          <p:nvPr>
            <p:ph idx="1"/>
          </p:nvPr>
        </p:nvSpPr>
        <p:spPr>
          <a:xfrm>
            <a:off x="1371600" y="1536700"/>
            <a:ext cx="9601200" cy="3581400"/>
          </a:xfrm>
        </p:spPr>
        <p:txBody>
          <a:bodyPr>
            <a:normAutofit/>
          </a:bodyPr>
          <a:lstStyle/>
          <a:p>
            <a:r>
              <a:rPr lang="en-US" sz="3600" dirty="0">
                <a:latin typeface="Arial" panose="020B0604020202020204" pitchFamily="34" charset="0"/>
                <a:cs typeface="Arial" panose="020B0604020202020204" pitchFamily="34" charset="0"/>
              </a:rPr>
              <a:t>Responds as objects move</a:t>
            </a:r>
          </a:p>
          <a:p>
            <a:r>
              <a:rPr lang="en-US" sz="3600" dirty="0">
                <a:latin typeface="Arial" panose="020B0604020202020204" pitchFamily="34" charset="0"/>
                <a:cs typeface="Arial" panose="020B0604020202020204" pitchFamily="34" charset="0"/>
              </a:rPr>
              <a:t>Explores how objects fit </a:t>
            </a:r>
          </a:p>
          <a:p>
            <a:r>
              <a:rPr lang="en-US" sz="3600" dirty="0">
                <a:latin typeface="Arial" panose="020B0604020202020204" pitchFamily="34" charset="0"/>
                <a:cs typeface="Arial" panose="020B0604020202020204" pitchFamily="34" charset="0"/>
              </a:rPr>
              <a:t>Explores variety of ways objects move</a:t>
            </a:r>
          </a:p>
          <a:p>
            <a:r>
              <a:rPr lang="en-US" sz="3600" dirty="0">
                <a:latin typeface="Arial" panose="020B0604020202020204" pitchFamily="34" charset="0"/>
                <a:cs typeface="Arial" panose="020B0604020202020204" pitchFamily="34" charset="0"/>
              </a:rPr>
              <a:t>Considers the physical properties of materials  </a:t>
            </a:r>
          </a:p>
        </p:txBody>
      </p:sp>
      <p:pic>
        <p:nvPicPr>
          <p:cNvPr id="5" name="Picture 4" descr="Young girl, stacking wood blocks">
            <a:extLst>
              <a:ext uri="{FF2B5EF4-FFF2-40B4-BE49-F238E27FC236}">
                <a16:creationId xmlns:a16="http://schemas.microsoft.com/office/drawing/2014/main" id="{80F01C0A-2054-497F-A879-0D7B9162D0CB}"/>
              </a:ext>
            </a:extLst>
          </p:cNvPr>
          <p:cNvPicPr>
            <a:picLocks noChangeAspect="1"/>
          </p:cNvPicPr>
          <p:nvPr/>
        </p:nvPicPr>
        <p:blipFill>
          <a:blip r:embed="rId3"/>
          <a:stretch>
            <a:fillRect/>
          </a:stretch>
        </p:blipFill>
        <p:spPr>
          <a:xfrm>
            <a:off x="8694058" y="4122056"/>
            <a:ext cx="3497942" cy="2735943"/>
          </a:xfrm>
          <a:prstGeom prst="rect">
            <a:avLst/>
          </a:prstGeom>
        </p:spPr>
      </p:pic>
    </p:spTree>
    <p:extLst>
      <p:ext uri="{BB962C8B-B14F-4D97-AF65-F5344CB8AC3E}">
        <p14:creationId xmlns:p14="http://schemas.microsoft.com/office/powerpoint/2010/main" val="203932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3B45-F339-452A-81B9-196AB017150E}"/>
              </a:ext>
            </a:extLst>
          </p:cNvPr>
          <p:cNvSpPr>
            <a:spLocks noGrp="1"/>
          </p:cNvSpPr>
          <p:nvPr>
            <p:ph type="title"/>
          </p:nvPr>
        </p:nvSpPr>
        <p:spPr>
          <a:xfrm>
            <a:off x="1166569" y="367206"/>
            <a:ext cx="9601200" cy="1485900"/>
          </a:xfrm>
        </p:spPr>
        <p:txBody>
          <a:bodyPr/>
          <a:lstStyle/>
          <a:p>
            <a:r>
              <a:rPr lang="en-US" b="1" dirty="0">
                <a:latin typeface="Arial" panose="020B0604020202020204" pitchFamily="34" charset="0"/>
                <a:cs typeface="Arial" panose="020B0604020202020204" pitchFamily="34" charset="0"/>
              </a:rPr>
              <a:t>Art Activities That Focus On Spatial Relationships</a:t>
            </a:r>
            <a:endParaRPr lang="en-US" dirty="0"/>
          </a:p>
        </p:txBody>
      </p:sp>
      <p:pic>
        <p:nvPicPr>
          <p:cNvPr id="5" name="Content Placeholder 4" descr="Diorama made from shoe box ">
            <a:extLst>
              <a:ext uri="{FF2B5EF4-FFF2-40B4-BE49-F238E27FC236}">
                <a16:creationId xmlns:a16="http://schemas.microsoft.com/office/drawing/2014/main" id="{5B448240-463C-4249-94AA-68A312DF8F08}"/>
              </a:ext>
            </a:extLst>
          </p:cNvPr>
          <p:cNvPicPr>
            <a:picLocks noGrp="1" noChangeAspect="1"/>
          </p:cNvPicPr>
          <p:nvPr>
            <p:ph idx="1"/>
          </p:nvPr>
        </p:nvPicPr>
        <p:blipFill rotWithShape="1">
          <a:blip r:embed="rId3"/>
          <a:srcRect l="2837" t="3191" r="287" b="37437"/>
          <a:stretch/>
        </p:blipFill>
        <p:spPr>
          <a:xfrm>
            <a:off x="8423292" y="1426149"/>
            <a:ext cx="2602139" cy="2126343"/>
          </a:xfrm>
        </p:spPr>
      </p:pic>
      <p:pic>
        <p:nvPicPr>
          <p:cNvPr id="7" name="Picture 6" descr="construction paper trains ">
            <a:extLst>
              <a:ext uri="{FF2B5EF4-FFF2-40B4-BE49-F238E27FC236}">
                <a16:creationId xmlns:a16="http://schemas.microsoft.com/office/drawing/2014/main" id="{20B55F16-BABE-40F5-A588-F6D6AB27ADEA}"/>
              </a:ext>
            </a:extLst>
          </p:cNvPr>
          <p:cNvPicPr>
            <a:picLocks noChangeAspect="1"/>
          </p:cNvPicPr>
          <p:nvPr/>
        </p:nvPicPr>
        <p:blipFill rotWithShape="1">
          <a:blip r:embed="rId4"/>
          <a:srcRect t="27725" r="13328" b="16402"/>
          <a:stretch/>
        </p:blipFill>
        <p:spPr>
          <a:xfrm>
            <a:off x="4758887" y="2079770"/>
            <a:ext cx="3140513" cy="2698460"/>
          </a:xfrm>
          <a:prstGeom prst="rect">
            <a:avLst/>
          </a:prstGeom>
        </p:spPr>
      </p:pic>
      <p:pic>
        <p:nvPicPr>
          <p:cNvPr id="9" name="Picture 8" descr="Young boy drawing self portrait using mirror">
            <a:extLst>
              <a:ext uri="{FF2B5EF4-FFF2-40B4-BE49-F238E27FC236}">
                <a16:creationId xmlns:a16="http://schemas.microsoft.com/office/drawing/2014/main" id="{70231575-517D-4CD7-8B67-10F204D1957A}"/>
              </a:ext>
            </a:extLst>
          </p:cNvPr>
          <p:cNvPicPr>
            <a:picLocks noChangeAspect="1"/>
          </p:cNvPicPr>
          <p:nvPr/>
        </p:nvPicPr>
        <p:blipFill>
          <a:blip r:embed="rId5"/>
          <a:stretch>
            <a:fillRect/>
          </a:stretch>
        </p:blipFill>
        <p:spPr>
          <a:xfrm>
            <a:off x="8106228" y="3779156"/>
            <a:ext cx="4085772" cy="3064329"/>
          </a:xfrm>
          <a:prstGeom prst="rect">
            <a:avLst/>
          </a:prstGeom>
        </p:spPr>
      </p:pic>
      <p:pic>
        <p:nvPicPr>
          <p:cNvPr id="11" name="Picture 10" descr="Two young boys painting">
            <a:extLst>
              <a:ext uri="{FF2B5EF4-FFF2-40B4-BE49-F238E27FC236}">
                <a16:creationId xmlns:a16="http://schemas.microsoft.com/office/drawing/2014/main" id="{979D1D3B-A6C5-4400-8A92-71F1663540E5}"/>
              </a:ext>
            </a:extLst>
          </p:cNvPr>
          <p:cNvPicPr>
            <a:picLocks noChangeAspect="1"/>
          </p:cNvPicPr>
          <p:nvPr/>
        </p:nvPicPr>
        <p:blipFill>
          <a:blip r:embed="rId6"/>
          <a:stretch>
            <a:fillRect/>
          </a:stretch>
        </p:blipFill>
        <p:spPr>
          <a:xfrm>
            <a:off x="776530" y="3779156"/>
            <a:ext cx="3775529" cy="2954762"/>
          </a:xfrm>
          <a:prstGeom prst="rect">
            <a:avLst/>
          </a:prstGeom>
        </p:spPr>
      </p:pic>
    </p:spTree>
    <p:extLst>
      <p:ext uri="{BB962C8B-B14F-4D97-AF65-F5344CB8AC3E}">
        <p14:creationId xmlns:p14="http://schemas.microsoft.com/office/powerpoint/2010/main" val="197744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24A2-7F8A-411A-BE6B-A8DF71F81977}"/>
              </a:ext>
            </a:extLst>
          </p:cNvPr>
          <p:cNvSpPr>
            <a:spLocks noGrp="1"/>
          </p:cNvSpPr>
          <p:nvPr>
            <p:ph type="title"/>
          </p:nvPr>
        </p:nvSpPr>
        <p:spPr>
          <a:xfrm>
            <a:off x="1371600" y="323850"/>
            <a:ext cx="9601200" cy="1485900"/>
          </a:xfrm>
        </p:spPr>
        <p:txBody>
          <a:bodyPr/>
          <a:lstStyle/>
          <a:p>
            <a:r>
              <a:rPr lang="en-US" b="1" dirty="0">
                <a:latin typeface="Arial" panose="020B0604020202020204" pitchFamily="34" charset="0"/>
                <a:cs typeface="Arial" panose="020B0604020202020204" pitchFamily="34" charset="0"/>
              </a:rPr>
              <a:t>Classification</a:t>
            </a:r>
          </a:p>
        </p:txBody>
      </p:sp>
      <p:sp>
        <p:nvSpPr>
          <p:cNvPr id="3" name="Content Placeholder 2">
            <a:extLst>
              <a:ext uri="{FF2B5EF4-FFF2-40B4-BE49-F238E27FC236}">
                <a16:creationId xmlns:a16="http://schemas.microsoft.com/office/drawing/2014/main" id="{36BDBD4D-23B2-401C-9FF1-2D6F287189A2}"/>
              </a:ext>
            </a:extLst>
          </p:cNvPr>
          <p:cNvSpPr>
            <a:spLocks noGrp="1"/>
          </p:cNvSpPr>
          <p:nvPr>
            <p:ph idx="1"/>
          </p:nvPr>
        </p:nvSpPr>
        <p:spPr>
          <a:xfrm>
            <a:off x="1371600" y="1333500"/>
            <a:ext cx="9601200" cy="4191000"/>
          </a:xfrm>
        </p:spPr>
        <p:txBody>
          <a:bodyPr>
            <a:normAutofit/>
          </a:bodyPr>
          <a:lstStyle/>
          <a:p>
            <a:r>
              <a:rPr lang="en-US" sz="3600" dirty="0">
                <a:latin typeface="Arial" panose="020B0604020202020204" pitchFamily="34" charset="0"/>
                <a:cs typeface="Arial" panose="020B0604020202020204" pitchFamily="34" charset="0"/>
              </a:rPr>
              <a:t>Attention to attributes of an object</a:t>
            </a:r>
          </a:p>
          <a:p>
            <a:r>
              <a:rPr lang="en-US" sz="3600" dirty="0">
                <a:latin typeface="Arial" panose="020B0604020202020204" pitchFamily="34" charset="0"/>
                <a:cs typeface="Arial" panose="020B0604020202020204" pitchFamily="34" charset="0"/>
              </a:rPr>
              <a:t>Interacts differently with familiar materials</a:t>
            </a:r>
          </a:p>
          <a:p>
            <a:r>
              <a:rPr lang="en-US" sz="3600" dirty="0">
                <a:latin typeface="Arial" panose="020B0604020202020204" pitchFamily="34" charset="0"/>
                <a:cs typeface="Arial" panose="020B0604020202020204" pitchFamily="34" charset="0"/>
              </a:rPr>
              <a:t>Associates objects with one another</a:t>
            </a:r>
          </a:p>
          <a:p>
            <a:r>
              <a:rPr lang="en-US" sz="3600" dirty="0">
                <a:latin typeface="Arial" panose="020B0604020202020204" pitchFamily="34" charset="0"/>
                <a:cs typeface="Arial" panose="020B0604020202020204" pitchFamily="34" charset="0"/>
              </a:rPr>
              <a:t>Sorts in one or two groups </a:t>
            </a:r>
          </a:p>
          <a:p>
            <a:r>
              <a:rPr lang="en-US" sz="3600" dirty="0">
                <a:latin typeface="Arial" panose="020B0604020202020204" pitchFamily="34" charset="0"/>
                <a:cs typeface="Arial" panose="020B0604020202020204" pitchFamily="34" charset="0"/>
              </a:rPr>
              <a:t>Sorts objects by more than one attribute</a:t>
            </a:r>
          </a:p>
          <a:p>
            <a:r>
              <a:rPr lang="en-US" sz="3600" dirty="0">
                <a:latin typeface="Arial" panose="020B0604020202020204" pitchFamily="34" charset="0"/>
                <a:cs typeface="Arial" panose="020B0604020202020204" pitchFamily="34" charset="0"/>
              </a:rPr>
              <a:t>Groups  by one or two features</a:t>
            </a:r>
          </a:p>
          <a:p>
            <a:endParaRPr lang="en-US" sz="3600" dirty="0">
              <a:latin typeface="Arial" panose="020B0604020202020204" pitchFamily="34" charset="0"/>
              <a:cs typeface="Arial" panose="020B0604020202020204" pitchFamily="34" charset="0"/>
            </a:endParaRPr>
          </a:p>
        </p:txBody>
      </p:sp>
      <p:pic>
        <p:nvPicPr>
          <p:cNvPr id="5" name="Picture 4" descr="random buttons of various materials and sizes">
            <a:extLst>
              <a:ext uri="{FF2B5EF4-FFF2-40B4-BE49-F238E27FC236}">
                <a16:creationId xmlns:a16="http://schemas.microsoft.com/office/drawing/2014/main" id="{C29093D6-359A-4023-8438-144D58343CCD}"/>
              </a:ext>
            </a:extLst>
          </p:cNvPr>
          <p:cNvPicPr>
            <a:picLocks noChangeAspect="1"/>
          </p:cNvPicPr>
          <p:nvPr/>
        </p:nvPicPr>
        <p:blipFill rotWithShape="1">
          <a:blip r:embed="rId3"/>
          <a:srcRect l="13221" t="13842" r="13559" b="6158"/>
          <a:stretch/>
        </p:blipFill>
        <p:spPr>
          <a:xfrm>
            <a:off x="8324850" y="4506118"/>
            <a:ext cx="3733800" cy="2294731"/>
          </a:xfrm>
          <a:prstGeom prst="rect">
            <a:avLst/>
          </a:prstGeom>
        </p:spPr>
      </p:pic>
    </p:spTree>
    <p:extLst>
      <p:ext uri="{BB962C8B-B14F-4D97-AF65-F5344CB8AC3E}">
        <p14:creationId xmlns:p14="http://schemas.microsoft.com/office/powerpoint/2010/main" val="109547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8CC6-CD6B-4029-9963-86A83C9645BF}"/>
              </a:ext>
            </a:extLst>
          </p:cNvPr>
          <p:cNvSpPr>
            <a:spLocks noGrp="1"/>
          </p:cNvSpPr>
          <p:nvPr>
            <p:ph type="title"/>
          </p:nvPr>
        </p:nvSpPr>
        <p:spPr>
          <a:xfrm>
            <a:off x="1524000" y="361950"/>
            <a:ext cx="9601200" cy="1485900"/>
          </a:xfrm>
        </p:spPr>
        <p:txBody>
          <a:bodyPr/>
          <a:lstStyle/>
          <a:p>
            <a:r>
              <a:rPr lang="en-US" b="1" dirty="0">
                <a:latin typeface="Arial" panose="020B0604020202020204" pitchFamily="34" charset="0"/>
                <a:cs typeface="Arial" panose="020B0604020202020204" pitchFamily="34" charset="0"/>
              </a:rPr>
              <a:t>Art Activities That Focus On Classification</a:t>
            </a:r>
            <a:endParaRPr lang="en-US" dirty="0"/>
          </a:p>
        </p:txBody>
      </p:sp>
      <p:pic>
        <p:nvPicPr>
          <p:cNvPr id="5" name="Content Placeholder 4" descr="Various orange art supplies">
            <a:extLst>
              <a:ext uri="{FF2B5EF4-FFF2-40B4-BE49-F238E27FC236}">
                <a16:creationId xmlns:a16="http://schemas.microsoft.com/office/drawing/2014/main" id="{EBAEBE85-3E59-43FE-84DB-DED384C1B4CE}"/>
              </a:ext>
            </a:extLst>
          </p:cNvPr>
          <p:cNvPicPr>
            <a:picLocks noGrp="1" noChangeAspect="1"/>
          </p:cNvPicPr>
          <p:nvPr>
            <p:ph idx="1"/>
          </p:nvPr>
        </p:nvPicPr>
        <p:blipFill>
          <a:blip r:embed="rId3"/>
          <a:stretch>
            <a:fillRect/>
          </a:stretch>
        </p:blipFill>
        <p:spPr>
          <a:xfrm>
            <a:off x="9423400" y="76200"/>
            <a:ext cx="2692400" cy="2019300"/>
          </a:xfrm>
        </p:spPr>
      </p:pic>
      <p:pic>
        <p:nvPicPr>
          <p:cNvPr id="7" name="Picture 6" descr="Crayon rubbing of leaves">
            <a:extLst>
              <a:ext uri="{FF2B5EF4-FFF2-40B4-BE49-F238E27FC236}">
                <a16:creationId xmlns:a16="http://schemas.microsoft.com/office/drawing/2014/main" id="{F0423D62-8281-4B65-AD5F-A340991509F9}"/>
              </a:ext>
            </a:extLst>
          </p:cNvPr>
          <p:cNvPicPr>
            <a:picLocks noChangeAspect="1"/>
          </p:cNvPicPr>
          <p:nvPr/>
        </p:nvPicPr>
        <p:blipFill>
          <a:blip r:embed="rId4"/>
          <a:stretch>
            <a:fillRect/>
          </a:stretch>
        </p:blipFill>
        <p:spPr>
          <a:xfrm>
            <a:off x="6750051" y="2133600"/>
            <a:ext cx="2844799" cy="2133599"/>
          </a:xfrm>
          <a:prstGeom prst="rect">
            <a:avLst/>
          </a:prstGeom>
        </p:spPr>
      </p:pic>
      <p:pic>
        <p:nvPicPr>
          <p:cNvPr id="9" name="Picture 8" descr="Mural of jungle ">
            <a:extLst>
              <a:ext uri="{FF2B5EF4-FFF2-40B4-BE49-F238E27FC236}">
                <a16:creationId xmlns:a16="http://schemas.microsoft.com/office/drawing/2014/main" id="{C06670F4-3A41-414D-B590-5EAFB7C67C77}"/>
              </a:ext>
            </a:extLst>
          </p:cNvPr>
          <p:cNvPicPr>
            <a:picLocks noChangeAspect="1"/>
          </p:cNvPicPr>
          <p:nvPr/>
        </p:nvPicPr>
        <p:blipFill>
          <a:blip r:embed="rId5"/>
          <a:stretch>
            <a:fillRect/>
          </a:stretch>
        </p:blipFill>
        <p:spPr>
          <a:xfrm>
            <a:off x="819150" y="1676400"/>
            <a:ext cx="5772150" cy="5181599"/>
          </a:xfrm>
          <a:prstGeom prst="rect">
            <a:avLst/>
          </a:prstGeom>
        </p:spPr>
      </p:pic>
      <p:pic>
        <p:nvPicPr>
          <p:cNvPr id="11" name="Picture 10" descr="Collage of summer items">
            <a:extLst>
              <a:ext uri="{FF2B5EF4-FFF2-40B4-BE49-F238E27FC236}">
                <a16:creationId xmlns:a16="http://schemas.microsoft.com/office/drawing/2014/main" id="{6EC08574-1EB8-4F3E-A80F-F410C55A91B4}"/>
              </a:ext>
            </a:extLst>
          </p:cNvPr>
          <p:cNvPicPr>
            <a:picLocks noChangeAspect="1"/>
          </p:cNvPicPr>
          <p:nvPr/>
        </p:nvPicPr>
        <p:blipFill rotWithShape="1">
          <a:blip r:embed="rId6"/>
          <a:srcRect l="4624" t="11163" r="3876" b="6977"/>
          <a:stretch/>
        </p:blipFill>
        <p:spPr>
          <a:xfrm>
            <a:off x="7239000" y="4404610"/>
            <a:ext cx="4876800" cy="2377190"/>
          </a:xfrm>
          <a:prstGeom prst="rect">
            <a:avLst/>
          </a:prstGeom>
        </p:spPr>
      </p:pic>
    </p:spTree>
    <p:extLst>
      <p:ext uri="{BB962C8B-B14F-4D97-AF65-F5344CB8AC3E}">
        <p14:creationId xmlns:p14="http://schemas.microsoft.com/office/powerpoint/2010/main" val="370289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31350-FE38-4F82-A025-6F1BD6A0FD30}"/>
              </a:ext>
            </a:extLst>
          </p:cNvPr>
          <p:cNvSpPr>
            <a:spLocks noGrp="1"/>
          </p:cNvSpPr>
          <p:nvPr>
            <p:ph type="title"/>
          </p:nvPr>
        </p:nvSpPr>
        <p:spPr>
          <a:xfrm>
            <a:off x="1295400" y="323850"/>
            <a:ext cx="9601200" cy="1485900"/>
          </a:xfrm>
        </p:spPr>
        <p:txBody>
          <a:bodyPr>
            <a:normAutofit/>
          </a:bodyPr>
          <a:lstStyle/>
          <a:p>
            <a:r>
              <a:rPr lang="en-US" b="1" dirty="0">
                <a:latin typeface="Arial" panose="020B0604020202020204" pitchFamily="34" charset="0"/>
                <a:cs typeface="Arial" panose="020B0604020202020204" pitchFamily="34" charset="0"/>
              </a:rPr>
              <a:t>Measurement</a:t>
            </a:r>
          </a:p>
        </p:txBody>
      </p:sp>
      <p:sp>
        <p:nvSpPr>
          <p:cNvPr id="3" name="Content Placeholder 2">
            <a:extLst>
              <a:ext uri="{FF2B5EF4-FFF2-40B4-BE49-F238E27FC236}">
                <a16:creationId xmlns:a16="http://schemas.microsoft.com/office/drawing/2014/main" id="{B09A3D80-607E-4E7C-8963-9FA05BE66DD3}"/>
              </a:ext>
            </a:extLst>
          </p:cNvPr>
          <p:cNvSpPr>
            <a:spLocks noGrp="1"/>
          </p:cNvSpPr>
          <p:nvPr>
            <p:ph idx="1"/>
          </p:nvPr>
        </p:nvSpPr>
        <p:spPr>
          <a:xfrm>
            <a:off x="1371600" y="1143000"/>
            <a:ext cx="10648950" cy="5391150"/>
          </a:xfrm>
        </p:spPr>
        <p:txBody>
          <a:bodyPr>
            <a:normAutofit/>
          </a:bodyPr>
          <a:lstStyle/>
          <a:p>
            <a:pPr>
              <a:lnSpc>
                <a:spcPct val="104000"/>
              </a:lnSpc>
            </a:pPr>
            <a:r>
              <a:rPr lang="en-US" sz="3600" dirty="0">
                <a:latin typeface="Arial" panose="020B0604020202020204" pitchFamily="34" charset="0"/>
                <a:cs typeface="Arial" panose="020B0604020202020204" pitchFamily="34" charset="0"/>
              </a:rPr>
              <a:t>Awareness of the property of size</a:t>
            </a:r>
          </a:p>
          <a:p>
            <a:pPr>
              <a:lnSpc>
                <a:spcPct val="104000"/>
              </a:lnSpc>
            </a:pPr>
            <a:r>
              <a:rPr lang="en-US" sz="3600" dirty="0">
                <a:latin typeface="Arial" panose="020B0604020202020204" pitchFamily="34" charset="0"/>
                <a:cs typeface="Arial" panose="020B0604020202020204" pitchFamily="34" charset="0"/>
              </a:rPr>
              <a:t>Explores how size effects how object interact </a:t>
            </a:r>
          </a:p>
          <a:p>
            <a:pPr>
              <a:lnSpc>
                <a:spcPct val="104000"/>
              </a:lnSpc>
            </a:pPr>
            <a:r>
              <a:rPr lang="en-US" sz="3600" dirty="0">
                <a:latin typeface="Arial" panose="020B0604020202020204" pitchFamily="34" charset="0"/>
                <a:cs typeface="Arial" panose="020B0604020202020204" pitchFamily="34" charset="0"/>
              </a:rPr>
              <a:t>Understanding of measurable properties</a:t>
            </a:r>
          </a:p>
          <a:p>
            <a:pPr>
              <a:lnSpc>
                <a:spcPct val="104000"/>
              </a:lnSpc>
            </a:pPr>
            <a:r>
              <a:rPr lang="en-US" sz="3600" dirty="0">
                <a:latin typeface="Arial" panose="020B0604020202020204" pitchFamily="34" charset="0"/>
                <a:cs typeface="Arial" panose="020B0604020202020204" pitchFamily="34" charset="0"/>
              </a:rPr>
              <a:t>Identifies differences with comparative words</a:t>
            </a:r>
          </a:p>
          <a:p>
            <a:pPr>
              <a:lnSpc>
                <a:spcPct val="104000"/>
              </a:lnSpc>
            </a:pPr>
            <a:r>
              <a:rPr lang="en-US" sz="3600" dirty="0">
                <a:latin typeface="Arial" panose="020B0604020202020204" pitchFamily="34" charset="0"/>
                <a:cs typeface="Arial" panose="020B0604020202020204" pitchFamily="34" charset="0"/>
              </a:rPr>
              <a:t>Orders by measurable properties</a:t>
            </a:r>
          </a:p>
          <a:p>
            <a:pPr>
              <a:lnSpc>
                <a:spcPct val="104000"/>
              </a:lnSpc>
            </a:pPr>
            <a:r>
              <a:rPr lang="en-US" sz="3600" dirty="0">
                <a:latin typeface="Arial" panose="020B0604020202020204" pitchFamily="34" charset="0"/>
                <a:cs typeface="Arial" panose="020B0604020202020204" pitchFamily="34" charset="0"/>
              </a:rPr>
              <a:t>Uses tools to measure  </a:t>
            </a:r>
          </a:p>
          <a:p>
            <a:pPr marL="0" indent="0">
              <a:buNone/>
            </a:pPr>
            <a:endParaRPr lang="en-US" dirty="0"/>
          </a:p>
        </p:txBody>
      </p:sp>
      <p:pic>
        <p:nvPicPr>
          <p:cNvPr id="5" name="Picture 4" descr="colored plastic rulers">
            <a:extLst>
              <a:ext uri="{FF2B5EF4-FFF2-40B4-BE49-F238E27FC236}">
                <a16:creationId xmlns:a16="http://schemas.microsoft.com/office/drawing/2014/main" id="{9FBC154F-719A-4778-9C6A-26424F3C1EC6}"/>
              </a:ext>
            </a:extLst>
          </p:cNvPr>
          <p:cNvPicPr>
            <a:picLocks noChangeAspect="1"/>
          </p:cNvPicPr>
          <p:nvPr/>
        </p:nvPicPr>
        <p:blipFill>
          <a:blip r:embed="rId3"/>
          <a:stretch>
            <a:fillRect/>
          </a:stretch>
        </p:blipFill>
        <p:spPr>
          <a:xfrm>
            <a:off x="6762750" y="4686300"/>
            <a:ext cx="5429250" cy="2095500"/>
          </a:xfrm>
          <a:prstGeom prst="rect">
            <a:avLst/>
          </a:prstGeom>
        </p:spPr>
      </p:pic>
    </p:spTree>
    <p:extLst>
      <p:ext uri="{BB962C8B-B14F-4D97-AF65-F5344CB8AC3E}">
        <p14:creationId xmlns:p14="http://schemas.microsoft.com/office/powerpoint/2010/main" val="68927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D297-5C07-4A6C-84E7-2AF59927005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Art Activities That Focus On Measurement</a:t>
            </a:r>
            <a:endParaRPr lang="en-US" dirty="0"/>
          </a:p>
        </p:txBody>
      </p:sp>
      <p:pic>
        <p:nvPicPr>
          <p:cNvPr id="5" name="Content Placeholder 4" descr="painted pictures on butcher paper spanning a large wall">
            <a:extLst>
              <a:ext uri="{FF2B5EF4-FFF2-40B4-BE49-F238E27FC236}">
                <a16:creationId xmlns:a16="http://schemas.microsoft.com/office/drawing/2014/main" id="{4577A8B1-71D5-459F-918D-136A8259B26F}"/>
              </a:ext>
            </a:extLst>
          </p:cNvPr>
          <p:cNvPicPr>
            <a:picLocks noGrp="1" noChangeAspect="1"/>
          </p:cNvPicPr>
          <p:nvPr>
            <p:ph idx="1"/>
          </p:nvPr>
        </p:nvPicPr>
        <p:blipFill>
          <a:blip r:embed="rId3"/>
          <a:stretch>
            <a:fillRect/>
          </a:stretch>
        </p:blipFill>
        <p:spPr>
          <a:xfrm>
            <a:off x="5524500" y="2543302"/>
            <a:ext cx="3522849" cy="2809747"/>
          </a:xfrm>
        </p:spPr>
      </p:pic>
      <p:pic>
        <p:nvPicPr>
          <p:cNvPr id="7" name="Picture 6" descr="mobile created from child art projects, hanging from ceiling">
            <a:extLst>
              <a:ext uri="{FF2B5EF4-FFF2-40B4-BE49-F238E27FC236}">
                <a16:creationId xmlns:a16="http://schemas.microsoft.com/office/drawing/2014/main" id="{FEF4C599-264E-4E4C-A5B3-D33D73E07B66}"/>
              </a:ext>
            </a:extLst>
          </p:cNvPr>
          <p:cNvPicPr>
            <a:picLocks noChangeAspect="1"/>
          </p:cNvPicPr>
          <p:nvPr/>
        </p:nvPicPr>
        <p:blipFill>
          <a:blip r:embed="rId4"/>
          <a:stretch>
            <a:fillRect/>
          </a:stretch>
        </p:blipFill>
        <p:spPr>
          <a:xfrm>
            <a:off x="1371600" y="1943100"/>
            <a:ext cx="3901439" cy="2114550"/>
          </a:xfrm>
          <a:prstGeom prst="rect">
            <a:avLst/>
          </a:prstGeom>
        </p:spPr>
      </p:pic>
      <p:pic>
        <p:nvPicPr>
          <p:cNvPr id="9" name="Picture 8" descr="painted paper towel rolls on a paper plate">
            <a:extLst>
              <a:ext uri="{FF2B5EF4-FFF2-40B4-BE49-F238E27FC236}">
                <a16:creationId xmlns:a16="http://schemas.microsoft.com/office/drawing/2014/main" id="{3887F1BD-30A5-43E3-A015-B23B275E9A7D}"/>
              </a:ext>
            </a:extLst>
          </p:cNvPr>
          <p:cNvPicPr>
            <a:picLocks noChangeAspect="1"/>
          </p:cNvPicPr>
          <p:nvPr/>
        </p:nvPicPr>
        <p:blipFill>
          <a:blip r:embed="rId5"/>
          <a:stretch>
            <a:fillRect/>
          </a:stretch>
        </p:blipFill>
        <p:spPr>
          <a:xfrm>
            <a:off x="9251632" y="425450"/>
            <a:ext cx="2781300" cy="6070600"/>
          </a:xfrm>
          <a:prstGeom prst="rect">
            <a:avLst/>
          </a:prstGeom>
        </p:spPr>
      </p:pic>
      <p:pic>
        <p:nvPicPr>
          <p:cNvPr id="11" name="Picture 10" descr="child painting using a string dipped in paint">
            <a:extLst>
              <a:ext uri="{FF2B5EF4-FFF2-40B4-BE49-F238E27FC236}">
                <a16:creationId xmlns:a16="http://schemas.microsoft.com/office/drawing/2014/main" id="{B0A78CB4-E1DC-40F1-9D93-9F1139A816EA}"/>
              </a:ext>
            </a:extLst>
          </p:cNvPr>
          <p:cNvPicPr>
            <a:picLocks noChangeAspect="1"/>
          </p:cNvPicPr>
          <p:nvPr/>
        </p:nvPicPr>
        <p:blipFill>
          <a:blip r:embed="rId6"/>
          <a:stretch>
            <a:fillRect/>
          </a:stretch>
        </p:blipFill>
        <p:spPr>
          <a:xfrm>
            <a:off x="1371600" y="4307830"/>
            <a:ext cx="3522849" cy="2342144"/>
          </a:xfrm>
          <a:prstGeom prst="rect">
            <a:avLst/>
          </a:prstGeom>
        </p:spPr>
      </p:pic>
    </p:spTree>
    <p:extLst>
      <p:ext uri="{BB962C8B-B14F-4D97-AF65-F5344CB8AC3E}">
        <p14:creationId xmlns:p14="http://schemas.microsoft.com/office/powerpoint/2010/main" val="275610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ED34-8CE3-40E8-B55F-E4D255C77962}"/>
              </a:ext>
            </a:extLst>
          </p:cNvPr>
          <p:cNvSpPr>
            <a:spLocks noGrp="1"/>
          </p:cNvSpPr>
          <p:nvPr>
            <p:ph type="title"/>
          </p:nvPr>
        </p:nvSpPr>
        <p:spPr>
          <a:xfrm>
            <a:off x="1295400" y="226786"/>
            <a:ext cx="9601200" cy="1485900"/>
          </a:xfrm>
        </p:spPr>
        <p:txBody>
          <a:bodyPr>
            <a:normAutofit/>
          </a:bodyPr>
          <a:lstStyle/>
          <a:p>
            <a:r>
              <a:rPr lang="en-US" b="1" dirty="0">
                <a:latin typeface="Arial" panose="020B0604020202020204" pitchFamily="34" charset="0"/>
                <a:cs typeface="Arial" panose="020B0604020202020204" pitchFamily="34" charset="0"/>
              </a:rPr>
              <a:t>Cause and Effect </a:t>
            </a:r>
          </a:p>
        </p:txBody>
      </p:sp>
      <p:sp>
        <p:nvSpPr>
          <p:cNvPr id="3" name="Content Placeholder 2">
            <a:extLst>
              <a:ext uri="{FF2B5EF4-FFF2-40B4-BE49-F238E27FC236}">
                <a16:creationId xmlns:a16="http://schemas.microsoft.com/office/drawing/2014/main" id="{C64060E3-33EF-4C1C-91DC-41DBA0CF11BC}"/>
              </a:ext>
            </a:extLst>
          </p:cNvPr>
          <p:cNvSpPr>
            <a:spLocks noGrp="1"/>
          </p:cNvSpPr>
          <p:nvPr>
            <p:ph idx="1"/>
          </p:nvPr>
        </p:nvSpPr>
        <p:spPr>
          <a:xfrm>
            <a:off x="1295400" y="969736"/>
            <a:ext cx="9601200" cy="5661478"/>
          </a:xfrm>
        </p:spPr>
        <p:txBody>
          <a:bodyPr>
            <a:normAutofit fontScale="92500" lnSpcReduction="20000"/>
          </a:bodyPr>
          <a:lstStyle/>
          <a:p>
            <a:r>
              <a:rPr lang="en-US" sz="3900" dirty="0">
                <a:latin typeface="Arial" panose="020B0604020202020204" pitchFamily="34" charset="0"/>
                <a:cs typeface="Arial" panose="020B0604020202020204" pitchFamily="34" charset="0"/>
              </a:rPr>
              <a:t>Anticipates actions</a:t>
            </a:r>
          </a:p>
          <a:p>
            <a:r>
              <a:rPr lang="en-US" sz="3900" dirty="0">
                <a:latin typeface="Arial" panose="020B0604020202020204" pitchFamily="34" charset="0"/>
                <a:cs typeface="Arial" panose="020B0604020202020204" pitchFamily="34" charset="0"/>
              </a:rPr>
              <a:t>Repeats actions to </a:t>
            </a:r>
          </a:p>
          <a:p>
            <a:pPr marL="0" indent="0">
              <a:buNone/>
            </a:pPr>
            <a:r>
              <a:rPr lang="en-US" sz="3900" dirty="0">
                <a:latin typeface="Arial" panose="020B0604020202020204" pitchFamily="34" charset="0"/>
                <a:cs typeface="Arial" panose="020B0604020202020204" pitchFamily="34" charset="0"/>
              </a:rPr>
              <a:t>   duplicate results</a:t>
            </a:r>
          </a:p>
          <a:p>
            <a:r>
              <a:rPr lang="en-US" sz="3900" dirty="0">
                <a:latin typeface="Arial" panose="020B0604020202020204" pitchFamily="34" charset="0"/>
                <a:cs typeface="Arial" panose="020B0604020202020204" pitchFamily="34" charset="0"/>
              </a:rPr>
              <a:t>Seeks out reason for </a:t>
            </a:r>
          </a:p>
          <a:p>
            <a:pPr marL="0" indent="0">
              <a:buNone/>
            </a:pPr>
            <a:r>
              <a:rPr lang="en-US" sz="3900" dirty="0">
                <a:latin typeface="Arial" panose="020B0604020202020204" pitchFamily="34" charset="0"/>
                <a:cs typeface="Arial" panose="020B0604020202020204" pitchFamily="34" charset="0"/>
              </a:rPr>
              <a:t>   cause and effect</a:t>
            </a:r>
          </a:p>
          <a:p>
            <a:r>
              <a:rPr lang="en-US" sz="3900" dirty="0">
                <a:latin typeface="Arial" panose="020B0604020202020204" pitchFamily="34" charset="0"/>
                <a:cs typeface="Arial" panose="020B0604020202020204" pitchFamily="34" charset="0"/>
              </a:rPr>
              <a:t>Preemptive action in</a:t>
            </a:r>
          </a:p>
          <a:p>
            <a:pPr marL="0" indent="0">
              <a:buNone/>
            </a:pPr>
            <a:r>
              <a:rPr lang="en-US" sz="3900" dirty="0">
                <a:latin typeface="Arial" panose="020B0604020202020204" pitchFamily="34" charset="0"/>
                <a:cs typeface="Arial" panose="020B0604020202020204" pitchFamily="34" charset="0"/>
              </a:rPr>
              <a:t>   advance</a:t>
            </a:r>
          </a:p>
          <a:p>
            <a:r>
              <a:rPr lang="en-US" sz="3900" dirty="0">
                <a:latin typeface="Arial" panose="020B0604020202020204" pitchFamily="34" charset="0"/>
                <a:cs typeface="Arial" panose="020B0604020202020204" pitchFamily="34" charset="0"/>
              </a:rPr>
              <a:t>Verbal reasoning </a:t>
            </a:r>
          </a:p>
          <a:p>
            <a:r>
              <a:rPr lang="en-US" sz="3900" dirty="0">
                <a:latin typeface="Arial" panose="020B0604020202020204" pitchFamily="34" charset="0"/>
                <a:cs typeface="Arial" panose="020B0604020202020204" pitchFamily="34" charset="0"/>
              </a:rPr>
              <a:t>Understand that </a:t>
            </a:r>
          </a:p>
          <a:p>
            <a:pPr marL="0" indent="0">
              <a:buNone/>
            </a:pPr>
            <a:r>
              <a:rPr lang="en-US" sz="3900" dirty="0">
                <a:latin typeface="Arial" panose="020B0604020202020204" pitchFamily="34" charset="0"/>
                <a:cs typeface="Arial" panose="020B0604020202020204" pitchFamily="34" charset="0"/>
              </a:rPr>
              <a:t>   variation effects change </a:t>
            </a:r>
          </a:p>
          <a:p>
            <a:endParaRPr lang="en-US" sz="3600" dirty="0">
              <a:latin typeface="Arial" panose="020B0604020202020204" pitchFamily="34" charset="0"/>
              <a:cs typeface="Arial" panose="020B0604020202020204" pitchFamily="34" charset="0"/>
            </a:endParaRPr>
          </a:p>
        </p:txBody>
      </p:sp>
      <p:pic>
        <p:nvPicPr>
          <p:cNvPr id="7" name="Picture 6" descr="children using droppers full of food dye to paint circles in soap in an aluminum tray">
            <a:extLst>
              <a:ext uri="{FF2B5EF4-FFF2-40B4-BE49-F238E27FC236}">
                <a16:creationId xmlns:a16="http://schemas.microsoft.com/office/drawing/2014/main" id="{1BB00C84-B3E1-4F59-9FDC-FDB9C4C85ECF}"/>
              </a:ext>
            </a:extLst>
          </p:cNvPr>
          <p:cNvPicPr>
            <a:picLocks noChangeAspect="1"/>
          </p:cNvPicPr>
          <p:nvPr/>
        </p:nvPicPr>
        <p:blipFill rotWithShape="1">
          <a:blip r:embed="rId3"/>
          <a:srcRect l="4638" t="7831" r="6998" b="8148"/>
          <a:stretch/>
        </p:blipFill>
        <p:spPr>
          <a:xfrm>
            <a:off x="7540212" y="1248558"/>
            <a:ext cx="4332473" cy="5103834"/>
          </a:xfrm>
          <a:prstGeom prst="rect">
            <a:avLst/>
          </a:prstGeom>
        </p:spPr>
      </p:pic>
    </p:spTree>
    <p:extLst>
      <p:ext uri="{BB962C8B-B14F-4D97-AF65-F5344CB8AC3E}">
        <p14:creationId xmlns:p14="http://schemas.microsoft.com/office/powerpoint/2010/main" val="158283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5D1A-9DA7-4903-8CE1-1F61A46E27A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Art Activities That Focus On Cause and Effect </a:t>
            </a:r>
            <a:endParaRPr lang="en-US" dirty="0"/>
          </a:p>
        </p:txBody>
      </p:sp>
      <p:pic>
        <p:nvPicPr>
          <p:cNvPr id="5" name="Content Placeholder 4" descr="children around a table in front of their paintings">
            <a:extLst>
              <a:ext uri="{FF2B5EF4-FFF2-40B4-BE49-F238E27FC236}">
                <a16:creationId xmlns:a16="http://schemas.microsoft.com/office/drawing/2014/main" id="{774C2F00-BECF-44B7-83B9-5960075F4459}"/>
              </a:ext>
            </a:extLst>
          </p:cNvPr>
          <p:cNvPicPr>
            <a:picLocks noGrp="1" noChangeAspect="1"/>
          </p:cNvPicPr>
          <p:nvPr>
            <p:ph idx="1"/>
          </p:nvPr>
        </p:nvPicPr>
        <p:blipFill>
          <a:blip r:embed="rId3"/>
          <a:stretch>
            <a:fillRect/>
          </a:stretch>
        </p:blipFill>
        <p:spPr>
          <a:xfrm>
            <a:off x="3639284" y="1928587"/>
            <a:ext cx="3658328" cy="2732314"/>
          </a:xfrm>
        </p:spPr>
      </p:pic>
      <p:pic>
        <p:nvPicPr>
          <p:cNvPr id="7" name="Picture 6" descr="child coloring a circle with oil pastel on a warm plate">
            <a:extLst>
              <a:ext uri="{FF2B5EF4-FFF2-40B4-BE49-F238E27FC236}">
                <a16:creationId xmlns:a16="http://schemas.microsoft.com/office/drawing/2014/main" id="{80DB1536-7C3A-4865-8C68-A12CD49753B4}"/>
              </a:ext>
            </a:extLst>
          </p:cNvPr>
          <p:cNvPicPr>
            <a:picLocks noChangeAspect="1"/>
          </p:cNvPicPr>
          <p:nvPr/>
        </p:nvPicPr>
        <p:blipFill>
          <a:blip r:embed="rId4"/>
          <a:stretch>
            <a:fillRect/>
          </a:stretch>
        </p:blipFill>
        <p:spPr>
          <a:xfrm>
            <a:off x="719194" y="3285672"/>
            <a:ext cx="2668083" cy="3572328"/>
          </a:xfrm>
          <a:prstGeom prst="rect">
            <a:avLst/>
          </a:prstGeom>
        </p:spPr>
      </p:pic>
      <p:pic>
        <p:nvPicPr>
          <p:cNvPr id="9" name="Picture 8" descr="peeling back a paint-covered leaf from a piece of paper, showing an image of a colorful tree">
            <a:extLst>
              <a:ext uri="{FF2B5EF4-FFF2-40B4-BE49-F238E27FC236}">
                <a16:creationId xmlns:a16="http://schemas.microsoft.com/office/drawing/2014/main" id="{4533556B-C4EF-49EE-AA0F-7D5154468476}"/>
              </a:ext>
            </a:extLst>
          </p:cNvPr>
          <p:cNvPicPr>
            <a:picLocks noChangeAspect="1"/>
          </p:cNvPicPr>
          <p:nvPr/>
        </p:nvPicPr>
        <p:blipFill rotWithShape="1">
          <a:blip r:embed="rId5"/>
          <a:srcRect t="19894" r="7883" b="10001"/>
          <a:stretch/>
        </p:blipFill>
        <p:spPr>
          <a:xfrm>
            <a:off x="7549619" y="1347587"/>
            <a:ext cx="4386943" cy="3338714"/>
          </a:xfrm>
          <a:prstGeom prst="rect">
            <a:avLst/>
          </a:prstGeom>
        </p:spPr>
      </p:pic>
      <p:pic>
        <p:nvPicPr>
          <p:cNvPr id="11" name="Picture 10" descr="result of putting paint on a paper, folding the paper, then un folding it. Shows symmetrical colors on page">
            <a:extLst>
              <a:ext uri="{FF2B5EF4-FFF2-40B4-BE49-F238E27FC236}">
                <a16:creationId xmlns:a16="http://schemas.microsoft.com/office/drawing/2014/main" id="{E7DD2638-3992-44CF-8BBB-A38F496701F3}"/>
              </a:ext>
            </a:extLst>
          </p:cNvPr>
          <p:cNvPicPr>
            <a:picLocks noChangeAspect="1"/>
          </p:cNvPicPr>
          <p:nvPr/>
        </p:nvPicPr>
        <p:blipFill rotWithShape="1">
          <a:blip r:embed="rId6"/>
          <a:srcRect l="1720" t="7666" r="6851" b="7317"/>
          <a:stretch/>
        </p:blipFill>
        <p:spPr>
          <a:xfrm>
            <a:off x="5468448" y="4830838"/>
            <a:ext cx="3991429" cy="1918305"/>
          </a:xfrm>
          <a:prstGeom prst="rect">
            <a:avLst/>
          </a:prstGeom>
        </p:spPr>
      </p:pic>
    </p:spTree>
    <p:extLst>
      <p:ext uri="{BB962C8B-B14F-4D97-AF65-F5344CB8AC3E}">
        <p14:creationId xmlns:p14="http://schemas.microsoft.com/office/powerpoint/2010/main" val="211009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0066-DE9E-4DBA-9AD2-0233B608D6F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Thinking deeper  </a:t>
            </a:r>
          </a:p>
        </p:txBody>
      </p:sp>
      <p:sp>
        <p:nvSpPr>
          <p:cNvPr id="3" name="Content Placeholder 2">
            <a:extLst>
              <a:ext uri="{FF2B5EF4-FFF2-40B4-BE49-F238E27FC236}">
                <a16:creationId xmlns:a16="http://schemas.microsoft.com/office/drawing/2014/main" id="{A66A8D7F-9E8D-4595-93A1-A9C81116E7D6}"/>
              </a:ext>
            </a:extLst>
          </p:cNvPr>
          <p:cNvSpPr>
            <a:spLocks noGrp="1"/>
          </p:cNvSpPr>
          <p:nvPr>
            <p:ph idx="1"/>
          </p:nvPr>
        </p:nvSpPr>
        <p:spPr>
          <a:xfrm>
            <a:off x="1371600" y="2286000"/>
            <a:ext cx="9601200" cy="4114800"/>
          </a:xfrm>
        </p:spPr>
        <p:txBody>
          <a:bodyPr>
            <a:normAutofit/>
          </a:bodyPr>
          <a:lstStyle/>
          <a:p>
            <a:r>
              <a:rPr lang="en-US" sz="3600" dirty="0">
                <a:latin typeface="Arial" panose="020B0604020202020204" pitchFamily="34" charset="0"/>
                <a:cs typeface="Arial" panose="020B0604020202020204" pitchFamily="34" charset="0"/>
              </a:rPr>
              <a:t>Number Sense of Quantity </a:t>
            </a:r>
          </a:p>
          <a:p>
            <a:r>
              <a:rPr lang="en-US" sz="3600" dirty="0">
                <a:latin typeface="Arial" panose="020B0604020202020204" pitchFamily="34" charset="0"/>
                <a:cs typeface="Arial" panose="020B0604020202020204" pitchFamily="34" charset="0"/>
              </a:rPr>
              <a:t>Symmetry </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Paper Mache</a:t>
            </a:r>
          </a:p>
          <a:p>
            <a:r>
              <a:rPr lang="en-US" sz="3600" dirty="0">
                <a:latin typeface="Arial" panose="020B0604020202020204" pitchFamily="34" charset="0"/>
                <a:cs typeface="Arial" panose="020B0604020202020204" pitchFamily="34" charset="0"/>
              </a:rPr>
              <a:t>Relief painting</a:t>
            </a:r>
          </a:p>
          <a:p>
            <a:r>
              <a:rPr lang="en-US" sz="3600" dirty="0">
                <a:latin typeface="Arial" panose="020B0604020202020204" pitchFamily="34" charset="0"/>
                <a:cs typeface="Arial" panose="020B0604020202020204" pitchFamily="34" charset="0"/>
              </a:rPr>
              <a:t>Graphing </a:t>
            </a:r>
          </a:p>
          <a:p>
            <a:endParaRPr lang="en-US" sz="3600" dirty="0">
              <a:latin typeface="Arial" panose="020B0604020202020204" pitchFamily="34" charset="0"/>
              <a:cs typeface="Arial" panose="020B0604020202020204" pitchFamily="34" charset="0"/>
            </a:endParaRPr>
          </a:p>
        </p:txBody>
      </p:sp>
      <p:pic>
        <p:nvPicPr>
          <p:cNvPr id="5" name="Picture 4" descr="painted shapes on paper">
            <a:extLst>
              <a:ext uri="{FF2B5EF4-FFF2-40B4-BE49-F238E27FC236}">
                <a16:creationId xmlns:a16="http://schemas.microsoft.com/office/drawing/2014/main" id="{689DA15F-481E-4C34-9C6C-DE18CEF6D3C7}"/>
              </a:ext>
            </a:extLst>
          </p:cNvPr>
          <p:cNvPicPr>
            <a:picLocks noChangeAspect="1"/>
          </p:cNvPicPr>
          <p:nvPr/>
        </p:nvPicPr>
        <p:blipFill>
          <a:blip r:embed="rId3"/>
          <a:stretch>
            <a:fillRect/>
          </a:stretch>
        </p:blipFill>
        <p:spPr>
          <a:xfrm>
            <a:off x="7837714" y="1205727"/>
            <a:ext cx="3135086" cy="4966473"/>
          </a:xfrm>
          <a:prstGeom prst="rect">
            <a:avLst/>
          </a:prstGeom>
        </p:spPr>
      </p:pic>
    </p:spTree>
    <p:extLst>
      <p:ext uri="{BB962C8B-B14F-4D97-AF65-F5344CB8AC3E}">
        <p14:creationId xmlns:p14="http://schemas.microsoft.com/office/powerpoint/2010/main" val="80446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A1A5-B46D-440D-A466-E4CBFDDAF52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Thank you </a:t>
            </a:r>
            <a:endParaRPr lang="en-US" dirty="0"/>
          </a:p>
        </p:txBody>
      </p:sp>
      <p:sp>
        <p:nvSpPr>
          <p:cNvPr id="3" name="Content Placeholder 2">
            <a:extLst>
              <a:ext uri="{FF2B5EF4-FFF2-40B4-BE49-F238E27FC236}">
                <a16:creationId xmlns:a16="http://schemas.microsoft.com/office/drawing/2014/main" id="{49108579-B9E2-4F8B-B8FE-E446B4759F6C}"/>
              </a:ext>
            </a:extLst>
          </p:cNvPr>
          <p:cNvSpPr>
            <a:spLocks noGrp="1"/>
          </p:cNvSpPr>
          <p:nvPr>
            <p:ph idx="1"/>
          </p:nvPr>
        </p:nvSpPr>
        <p:spPr/>
        <p:txBody>
          <a:bodyPr>
            <a:normAutofit/>
          </a:bodyPr>
          <a:lstStyle/>
          <a:p>
            <a:pPr marL="0" indent="0">
              <a:buNone/>
            </a:pPr>
            <a:r>
              <a:rPr lang="en-US" sz="3600" dirty="0">
                <a:latin typeface="Arial" panose="020B0604020202020204" pitchFamily="34" charset="0"/>
                <a:cs typeface="Arial" panose="020B0604020202020204" pitchFamily="34" charset="0"/>
              </a:rPr>
              <a:t>Dana McVey </a:t>
            </a:r>
          </a:p>
          <a:p>
            <a:pPr marL="0" indent="0">
              <a:buNone/>
            </a:pPr>
            <a:r>
              <a:rPr lang="en-US" sz="3600" dirty="0">
                <a:latin typeface="Arial" panose="020B0604020202020204" pitchFamily="34" charset="0"/>
                <a:cs typeface="Arial" panose="020B0604020202020204" pitchFamily="34" charset="0"/>
              </a:rPr>
              <a:t>First 5 California</a:t>
            </a:r>
          </a:p>
          <a:p>
            <a:pPr marL="0" indent="0">
              <a:buNone/>
            </a:pPr>
            <a:r>
              <a:rPr lang="en-US" sz="3600" dirty="0">
                <a:latin typeface="Arial" panose="020B0604020202020204" pitchFamily="34" charset="0"/>
                <a:cs typeface="Arial" panose="020B0604020202020204" pitchFamily="34" charset="0"/>
                <a:hlinkClick r:id="rId3"/>
              </a:rPr>
              <a:t>dmcvey@ccfc.ca.gov</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pic>
        <p:nvPicPr>
          <p:cNvPr id="6" name="Picture 5" descr="children's hands covered in paint">
            <a:extLst>
              <a:ext uri="{FF2B5EF4-FFF2-40B4-BE49-F238E27FC236}">
                <a16:creationId xmlns:a16="http://schemas.microsoft.com/office/drawing/2014/main" id="{CB7978B9-2955-4B68-A888-0F28BC83AA84}"/>
              </a:ext>
            </a:extLst>
          </p:cNvPr>
          <p:cNvPicPr>
            <a:picLocks noChangeAspect="1"/>
          </p:cNvPicPr>
          <p:nvPr/>
        </p:nvPicPr>
        <p:blipFill rotWithShape="1">
          <a:blip r:embed="rId4"/>
          <a:srcRect t="-47694" b="-1"/>
          <a:stretch/>
        </p:blipFill>
        <p:spPr>
          <a:xfrm>
            <a:off x="6691993" y="-725715"/>
            <a:ext cx="5194300" cy="5289550"/>
          </a:xfrm>
          <a:prstGeom prst="rect">
            <a:avLst/>
          </a:prstGeom>
        </p:spPr>
      </p:pic>
    </p:spTree>
    <p:extLst>
      <p:ext uri="{BB962C8B-B14F-4D97-AF65-F5344CB8AC3E}">
        <p14:creationId xmlns:p14="http://schemas.microsoft.com/office/powerpoint/2010/main" val="407411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AA45B4-79B9-42BA-AA3A-F49841C0A1A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Key Math Concepts</a:t>
            </a:r>
          </a:p>
        </p:txBody>
      </p:sp>
      <p:sp>
        <p:nvSpPr>
          <p:cNvPr id="8" name="Content Placeholder 7">
            <a:extLst>
              <a:ext uri="{FF2B5EF4-FFF2-40B4-BE49-F238E27FC236}">
                <a16:creationId xmlns:a16="http://schemas.microsoft.com/office/drawing/2014/main" id="{36924D2D-067A-4F03-B0E7-E5EA5ACDF416}"/>
              </a:ext>
            </a:extLst>
          </p:cNvPr>
          <p:cNvSpPr>
            <a:spLocks noGrp="1"/>
          </p:cNvSpPr>
          <p:nvPr>
            <p:ph idx="1"/>
          </p:nvPr>
        </p:nvSpPr>
        <p:spPr>
          <a:xfrm>
            <a:off x="1371600" y="1828800"/>
            <a:ext cx="9601200" cy="4592320"/>
          </a:xfrm>
        </p:spPr>
        <p:txBody>
          <a:bodyPr>
            <a:normAutofit/>
          </a:bodyPr>
          <a:lstStyle/>
          <a:p>
            <a:r>
              <a:rPr lang="en-US" sz="3600" dirty="0">
                <a:latin typeface="Arial" panose="020B0604020202020204" pitchFamily="34" charset="0"/>
                <a:cs typeface="Arial" panose="020B0604020202020204" pitchFamily="34" charset="0"/>
              </a:rPr>
              <a:t>Shapes</a:t>
            </a:r>
          </a:p>
          <a:p>
            <a:r>
              <a:rPr lang="en-US" sz="3600" dirty="0">
                <a:latin typeface="Arial" panose="020B0604020202020204" pitchFamily="34" charset="0"/>
                <a:cs typeface="Arial" panose="020B0604020202020204" pitchFamily="34" charset="0"/>
              </a:rPr>
              <a:t>Patterns</a:t>
            </a:r>
          </a:p>
          <a:p>
            <a:r>
              <a:rPr lang="en-US" sz="3600" dirty="0">
                <a:latin typeface="Arial" panose="020B0604020202020204" pitchFamily="34" charset="0"/>
                <a:cs typeface="Arial" panose="020B0604020202020204" pitchFamily="34" charset="0"/>
              </a:rPr>
              <a:t>Spatial Relationships</a:t>
            </a:r>
          </a:p>
          <a:p>
            <a:r>
              <a:rPr lang="en-US" sz="3600" dirty="0">
                <a:latin typeface="Arial" panose="020B0604020202020204" pitchFamily="34" charset="0"/>
                <a:cs typeface="Arial" panose="020B0604020202020204" pitchFamily="34" charset="0"/>
              </a:rPr>
              <a:t>Classification</a:t>
            </a:r>
          </a:p>
          <a:p>
            <a:r>
              <a:rPr lang="en-US" sz="3600" dirty="0">
                <a:latin typeface="Arial" panose="020B0604020202020204" pitchFamily="34" charset="0"/>
                <a:cs typeface="Arial" panose="020B0604020202020204" pitchFamily="34" charset="0"/>
              </a:rPr>
              <a:t>Measurement</a:t>
            </a:r>
          </a:p>
          <a:p>
            <a:r>
              <a:rPr lang="en-US" sz="3600" dirty="0">
                <a:latin typeface="Arial" panose="020B0604020202020204" pitchFamily="34" charset="0"/>
                <a:cs typeface="Arial" panose="020B0604020202020204" pitchFamily="34" charset="0"/>
              </a:rPr>
              <a:t>Cause and Effect </a:t>
            </a:r>
          </a:p>
          <a:p>
            <a:endParaRPr lang="en-US" sz="3600" dirty="0">
              <a:latin typeface="Arial" panose="020B0604020202020204" pitchFamily="34" charset="0"/>
              <a:cs typeface="Arial" panose="020B0604020202020204" pitchFamily="34" charset="0"/>
            </a:endParaRPr>
          </a:p>
          <a:p>
            <a:endParaRPr lang="en-US" dirty="0"/>
          </a:p>
        </p:txBody>
      </p:sp>
      <p:pic>
        <p:nvPicPr>
          <p:cNvPr id="10" name="Picture 9" descr="Three pre-school children, laying on the floor, coloring and drawing &#10;&#10;">
            <a:extLst>
              <a:ext uri="{FF2B5EF4-FFF2-40B4-BE49-F238E27FC236}">
                <a16:creationId xmlns:a16="http://schemas.microsoft.com/office/drawing/2014/main" id="{95A075D8-0FCB-40FE-BFB6-0B4E877ECD2E}"/>
              </a:ext>
            </a:extLst>
          </p:cNvPr>
          <p:cNvPicPr>
            <a:picLocks noChangeAspect="1"/>
          </p:cNvPicPr>
          <p:nvPr/>
        </p:nvPicPr>
        <p:blipFill>
          <a:blip r:embed="rId3"/>
          <a:stretch>
            <a:fillRect/>
          </a:stretch>
        </p:blipFill>
        <p:spPr>
          <a:xfrm>
            <a:off x="6411091" y="3007360"/>
            <a:ext cx="5780909" cy="3850640"/>
          </a:xfrm>
          <a:prstGeom prst="rect">
            <a:avLst/>
          </a:prstGeom>
        </p:spPr>
      </p:pic>
    </p:spTree>
    <p:extLst>
      <p:ext uri="{BB962C8B-B14F-4D97-AF65-F5344CB8AC3E}">
        <p14:creationId xmlns:p14="http://schemas.microsoft.com/office/powerpoint/2010/main" val="165394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A9CA-954A-42AC-81AA-24C1B1730AB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Skill Development Through Art </a:t>
            </a:r>
          </a:p>
        </p:txBody>
      </p:sp>
      <p:sp>
        <p:nvSpPr>
          <p:cNvPr id="3" name="Content Placeholder 2">
            <a:extLst>
              <a:ext uri="{FF2B5EF4-FFF2-40B4-BE49-F238E27FC236}">
                <a16:creationId xmlns:a16="http://schemas.microsoft.com/office/drawing/2014/main" id="{28B2058D-7631-4B3F-89C7-449021E2B2D6}"/>
              </a:ext>
            </a:extLst>
          </p:cNvPr>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Communication and expression</a:t>
            </a:r>
          </a:p>
          <a:p>
            <a:r>
              <a:rPr lang="en-US" sz="3600" dirty="0">
                <a:latin typeface="Arial" panose="020B0604020202020204" pitchFamily="34" charset="0"/>
                <a:cs typeface="Arial" panose="020B0604020202020204" pitchFamily="34" charset="0"/>
              </a:rPr>
              <a:t>Fine Motor</a:t>
            </a:r>
          </a:p>
          <a:p>
            <a:r>
              <a:rPr lang="en-US" sz="3600" dirty="0">
                <a:latin typeface="Arial" panose="020B0604020202020204" pitchFamily="34" charset="0"/>
                <a:cs typeface="Arial" panose="020B0604020202020204" pitchFamily="34" charset="0"/>
              </a:rPr>
              <a:t>Critical thinking </a:t>
            </a:r>
          </a:p>
          <a:p>
            <a:pPr marL="0" indent="0">
              <a:buNone/>
            </a:pPr>
            <a:endParaRPr lang="en-US" sz="3600" dirty="0">
              <a:latin typeface="Arial" panose="020B0604020202020204" pitchFamily="34" charset="0"/>
              <a:cs typeface="Arial" panose="020B0604020202020204" pitchFamily="34" charset="0"/>
            </a:endParaRPr>
          </a:p>
        </p:txBody>
      </p:sp>
      <p:pic>
        <p:nvPicPr>
          <p:cNvPr id="5" name="Picture 4" descr="Small boy in glasses in front of brain sketch">
            <a:extLst>
              <a:ext uri="{FF2B5EF4-FFF2-40B4-BE49-F238E27FC236}">
                <a16:creationId xmlns:a16="http://schemas.microsoft.com/office/drawing/2014/main" id="{BCE7F053-138A-47B4-B048-4E91B807DEA2}"/>
              </a:ext>
            </a:extLst>
          </p:cNvPr>
          <p:cNvPicPr>
            <a:picLocks noChangeAspect="1"/>
          </p:cNvPicPr>
          <p:nvPr/>
        </p:nvPicPr>
        <p:blipFill>
          <a:blip r:embed="rId3"/>
          <a:stretch>
            <a:fillRect/>
          </a:stretch>
        </p:blipFill>
        <p:spPr>
          <a:xfrm>
            <a:off x="7480300" y="3482129"/>
            <a:ext cx="4711700" cy="3375871"/>
          </a:xfrm>
          <a:prstGeom prst="rect">
            <a:avLst/>
          </a:prstGeom>
        </p:spPr>
      </p:pic>
    </p:spTree>
    <p:extLst>
      <p:ext uri="{BB962C8B-B14F-4D97-AF65-F5344CB8AC3E}">
        <p14:creationId xmlns:p14="http://schemas.microsoft.com/office/powerpoint/2010/main" val="382397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4A8B-067C-4A1F-A504-B25C50670754}"/>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Media and Supplies   </a:t>
            </a:r>
          </a:p>
        </p:txBody>
      </p:sp>
      <p:sp>
        <p:nvSpPr>
          <p:cNvPr id="3" name="Content Placeholder 2">
            <a:extLst>
              <a:ext uri="{FF2B5EF4-FFF2-40B4-BE49-F238E27FC236}">
                <a16:creationId xmlns:a16="http://schemas.microsoft.com/office/drawing/2014/main" id="{80657420-F38F-42BD-B7BB-1922C14E5944}"/>
              </a:ext>
            </a:extLst>
          </p:cNvPr>
          <p:cNvSpPr>
            <a:spLocks noGrp="1"/>
          </p:cNvSpPr>
          <p:nvPr>
            <p:ph idx="1"/>
          </p:nvPr>
        </p:nvSpPr>
        <p:spPr/>
        <p:txBody>
          <a:bodyPr/>
          <a:lstStyle/>
          <a:p>
            <a:r>
              <a:rPr lang="en-US" sz="3600" dirty="0">
                <a:latin typeface="Arial" panose="020B0604020202020204" pitchFamily="34" charset="0"/>
                <a:cs typeface="Arial" panose="020B0604020202020204" pitchFamily="34" charset="0"/>
              </a:rPr>
              <a:t>Drawing</a:t>
            </a:r>
          </a:p>
          <a:p>
            <a:r>
              <a:rPr lang="en-US" sz="3600" dirty="0">
                <a:latin typeface="Arial" panose="020B0604020202020204" pitchFamily="34" charset="0"/>
                <a:cs typeface="Arial" panose="020B0604020202020204" pitchFamily="34" charset="0"/>
              </a:rPr>
              <a:t>Paint</a:t>
            </a:r>
          </a:p>
          <a:p>
            <a:r>
              <a:rPr lang="en-US" sz="3600" dirty="0">
                <a:latin typeface="Arial" panose="020B0604020202020204" pitchFamily="34" charset="0"/>
                <a:cs typeface="Arial" panose="020B0604020202020204" pitchFamily="34" charset="0"/>
              </a:rPr>
              <a:t>Three dimensional</a:t>
            </a:r>
          </a:p>
          <a:p>
            <a:r>
              <a:rPr lang="en-US" sz="3600" dirty="0">
                <a:latin typeface="Arial" panose="020B0604020202020204" pitchFamily="34" charset="0"/>
                <a:cs typeface="Arial" panose="020B0604020202020204" pitchFamily="34" charset="0"/>
              </a:rPr>
              <a:t>Collage</a:t>
            </a:r>
          </a:p>
          <a:p>
            <a:r>
              <a:rPr lang="en-US" sz="3600" dirty="0">
                <a:latin typeface="Arial" panose="020B0604020202020204" pitchFamily="34" charset="0"/>
                <a:cs typeface="Arial" panose="020B0604020202020204" pitchFamily="34" charset="0"/>
              </a:rPr>
              <a:t>Tools </a:t>
            </a:r>
          </a:p>
        </p:txBody>
      </p:sp>
      <p:pic>
        <p:nvPicPr>
          <p:cNvPr id="5" name="Picture 4" descr="Various art and craft supplies. Construction paper, scissors, paint, markers, colored pencils">
            <a:extLst>
              <a:ext uri="{FF2B5EF4-FFF2-40B4-BE49-F238E27FC236}">
                <a16:creationId xmlns:a16="http://schemas.microsoft.com/office/drawing/2014/main" id="{0954A0D5-D868-4842-BC13-83468598AAA3}"/>
              </a:ext>
            </a:extLst>
          </p:cNvPr>
          <p:cNvPicPr>
            <a:picLocks noChangeAspect="1"/>
          </p:cNvPicPr>
          <p:nvPr/>
        </p:nvPicPr>
        <p:blipFill>
          <a:blip r:embed="rId3"/>
          <a:stretch>
            <a:fillRect/>
          </a:stretch>
        </p:blipFill>
        <p:spPr>
          <a:xfrm>
            <a:off x="5940087" y="2685143"/>
            <a:ext cx="6251913" cy="4172857"/>
          </a:xfrm>
          <a:prstGeom prst="rect">
            <a:avLst/>
          </a:prstGeom>
        </p:spPr>
      </p:pic>
    </p:spTree>
    <p:extLst>
      <p:ext uri="{BB962C8B-B14F-4D97-AF65-F5344CB8AC3E}">
        <p14:creationId xmlns:p14="http://schemas.microsoft.com/office/powerpoint/2010/main" val="40396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FD2A-0C7C-434B-980B-A5920D433CD4}"/>
              </a:ext>
            </a:extLst>
          </p:cNvPr>
          <p:cNvSpPr>
            <a:spLocks noGrp="1"/>
          </p:cNvSpPr>
          <p:nvPr>
            <p:ph type="title"/>
          </p:nvPr>
        </p:nvSpPr>
        <p:spPr>
          <a:xfrm>
            <a:off x="1371600" y="290576"/>
            <a:ext cx="9601200" cy="960120"/>
          </a:xfrm>
        </p:spPr>
        <p:txBody>
          <a:bodyPr/>
          <a:lstStyle/>
          <a:p>
            <a:r>
              <a:rPr lang="en-US" b="1" dirty="0">
                <a:latin typeface="Arial" panose="020B0604020202020204" pitchFamily="34" charset="0"/>
                <a:cs typeface="Arial" panose="020B0604020202020204" pitchFamily="34" charset="0"/>
              </a:rPr>
              <a:t>Shapes</a:t>
            </a:r>
            <a:endParaRPr lang="en-US" dirty="0"/>
          </a:p>
        </p:txBody>
      </p:sp>
      <p:sp>
        <p:nvSpPr>
          <p:cNvPr id="3" name="Content Placeholder 2">
            <a:extLst>
              <a:ext uri="{FF2B5EF4-FFF2-40B4-BE49-F238E27FC236}">
                <a16:creationId xmlns:a16="http://schemas.microsoft.com/office/drawing/2014/main" id="{409C961F-120C-4010-800B-F14060124B5D}"/>
              </a:ext>
            </a:extLst>
          </p:cNvPr>
          <p:cNvSpPr>
            <a:spLocks noGrp="1"/>
          </p:cNvSpPr>
          <p:nvPr>
            <p:ph idx="1"/>
          </p:nvPr>
        </p:nvSpPr>
        <p:spPr>
          <a:xfrm>
            <a:off x="1371600" y="1041400"/>
            <a:ext cx="8178800" cy="5277104"/>
          </a:xfrm>
        </p:spPr>
        <p:txBody>
          <a:bodyPr>
            <a:normAutofit lnSpcReduction="10000"/>
          </a:bodyPr>
          <a:lstStyle/>
          <a:p>
            <a:r>
              <a:rPr lang="en-US" sz="3600" dirty="0">
                <a:latin typeface="Arial" panose="020B0604020202020204" pitchFamily="34" charset="0"/>
                <a:cs typeface="Arial" panose="020B0604020202020204" pitchFamily="34" charset="0"/>
              </a:rPr>
              <a:t>Explores and manipulates the shape of objects</a:t>
            </a:r>
          </a:p>
          <a:p>
            <a:r>
              <a:rPr lang="en-US" sz="3600" dirty="0">
                <a:latin typeface="Arial" panose="020B0604020202020204" pitchFamily="34" charset="0"/>
                <a:cs typeface="Arial" panose="020B0604020202020204" pitchFamily="34" charset="0"/>
              </a:rPr>
              <a:t>Begins to distinguish similar shapes</a:t>
            </a:r>
          </a:p>
          <a:p>
            <a:r>
              <a:rPr lang="en-US" sz="3600" dirty="0">
                <a:latin typeface="Arial" panose="020B0604020202020204" pitchFamily="34" charset="0"/>
                <a:cs typeface="Arial" panose="020B0604020202020204" pitchFamily="34" charset="0"/>
              </a:rPr>
              <a:t>Identifying and naming basic shapes in their environment</a:t>
            </a:r>
          </a:p>
          <a:p>
            <a:r>
              <a:rPr lang="en-US" sz="3600" dirty="0">
                <a:latin typeface="Arial" panose="020B0604020202020204" pitchFamily="34" charset="0"/>
                <a:cs typeface="Arial" panose="020B0604020202020204" pitchFamily="34" charset="0"/>
              </a:rPr>
              <a:t>Recognizes shapes as parts of other objects  </a:t>
            </a:r>
          </a:p>
          <a:p>
            <a:r>
              <a:rPr lang="en-US" sz="3600" dirty="0">
                <a:latin typeface="Arial" panose="020B0604020202020204" pitchFamily="34" charset="0"/>
                <a:cs typeface="Arial" panose="020B0604020202020204" pitchFamily="34" charset="0"/>
              </a:rPr>
              <a:t>Describes many types of shapes </a:t>
            </a:r>
          </a:p>
          <a:p>
            <a:pPr marL="0" indent="0">
              <a:buNone/>
            </a:pPr>
            <a:r>
              <a:rPr lang="en-US" sz="3600" dirty="0">
                <a:latin typeface="Arial" panose="020B0604020202020204" pitchFamily="34" charset="0"/>
                <a:cs typeface="Arial" panose="020B0604020202020204" pitchFamily="34" charset="0"/>
              </a:rPr>
              <a:t>   and the differences between them </a:t>
            </a:r>
          </a:p>
          <a:p>
            <a:pPr marL="0" indent="0">
              <a:buNone/>
            </a:pPr>
            <a:endParaRPr lang="en-US" dirty="0"/>
          </a:p>
        </p:txBody>
      </p:sp>
      <p:pic>
        <p:nvPicPr>
          <p:cNvPr id="7" name="Picture 6" descr="Primary colored transparent plastic blocks in geometric shapes  ">
            <a:extLst>
              <a:ext uri="{FF2B5EF4-FFF2-40B4-BE49-F238E27FC236}">
                <a16:creationId xmlns:a16="http://schemas.microsoft.com/office/drawing/2014/main" id="{21AAFE29-02E8-4F6D-92F0-1925F72B19C4}"/>
              </a:ext>
            </a:extLst>
          </p:cNvPr>
          <p:cNvPicPr>
            <a:picLocks noChangeAspect="1"/>
          </p:cNvPicPr>
          <p:nvPr/>
        </p:nvPicPr>
        <p:blipFill>
          <a:blip r:embed="rId3"/>
          <a:stretch>
            <a:fillRect/>
          </a:stretch>
        </p:blipFill>
        <p:spPr>
          <a:xfrm>
            <a:off x="8813800" y="4450462"/>
            <a:ext cx="3378199" cy="2407538"/>
          </a:xfrm>
          <a:prstGeom prst="rect">
            <a:avLst/>
          </a:prstGeom>
        </p:spPr>
      </p:pic>
    </p:spTree>
    <p:extLst>
      <p:ext uri="{BB962C8B-B14F-4D97-AF65-F5344CB8AC3E}">
        <p14:creationId xmlns:p14="http://schemas.microsoft.com/office/powerpoint/2010/main" val="170151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0A60-5E69-4BA1-BE14-7FE7DBB8B24A}"/>
              </a:ext>
            </a:extLst>
          </p:cNvPr>
          <p:cNvSpPr>
            <a:spLocks noGrp="1"/>
          </p:cNvSpPr>
          <p:nvPr>
            <p:ph type="title"/>
          </p:nvPr>
        </p:nvSpPr>
        <p:spPr>
          <a:xfrm>
            <a:off x="1295400" y="508000"/>
            <a:ext cx="9601200" cy="1485900"/>
          </a:xfrm>
        </p:spPr>
        <p:txBody>
          <a:bodyPr/>
          <a:lstStyle/>
          <a:p>
            <a:r>
              <a:rPr lang="en-US" b="1" dirty="0">
                <a:latin typeface="Arial" panose="020B0604020202020204" pitchFamily="34" charset="0"/>
                <a:cs typeface="Arial" panose="020B0604020202020204" pitchFamily="34" charset="0"/>
              </a:rPr>
              <a:t>Process </a:t>
            </a:r>
            <a:endParaRPr lang="en-US" dirty="0"/>
          </a:p>
        </p:txBody>
      </p:sp>
      <p:sp>
        <p:nvSpPr>
          <p:cNvPr id="3" name="Content Placeholder 2">
            <a:extLst>
              <a:ext uri="{FF2B5EF4-FFF2-40B4-BE49-F238E27FC236}">
                <a16:creationId xmlns:a16="http://schemas.microsoft.com/office/drawing/2014/main" id="{F0CFB429-899A-4773-9B2A-4343AC9B0DA3}"/>
              </a:ext>
            </a:extLst>
          </p:cNvPr>
          <p:cNvSpPr>
            <a:spLocks noGrp="1"/>
          </p:cNvSpPr>
          <p:nvPr>
            <p:ph idx="1"/>
          </p:nvPr>
        </p:nvSpPr>
        <p:spPr>
          <a:xfrm>
            <a:off x="1295400" y="1498600"/>
            <a:ext cx="9601200" cy="5054600"/>
          </a:xfrm>
        </p:spPr>
        <p:txBody>
          <a:bodyPr>
            <a:normAutofit fontScale="92500" lnSpcReduction="10000"/>
          </a:bodyPr>
          <a:lstStyle/>
          <a:p>
            <a:r>
              <a:rPr lang="en-US" sz="3900" dirty="0">
                <a:latin typeface="Arial" panose="020B0604020202020204" pitchFamily="34" charset="0"/>
                <a:cs typeface="Arial" panose="020B0604020202020204" pitchFamily="34" charset="0"/>
              </a:rPr>
              <a:t>Approach like open-ended play</a:t>
            </a:r>
          </a:p>
          <a:p>
            <a:r>
              <a:rPr lang="en-US" sz="3900" dirty="0">
                <a:latin typeface="Arial" panose="020B0604020202020204" pitchFamily="34" charset="0"/>
                <a:cs typeface="Arial" panose="020B0604020202020204" pitchFamily="34" charset="0"/>
              </a:rPr>
              <a:t>Enough materials</a:t>
            </a:r>
          </a:p>
          <a:p>
            <a:r>
              <a:rPr lang="en-US" sz="3900" dirty="0">
                <a:latin typeface="Arial" panose="020B0604020202020204" pitchFamily="34" charset="0"/>
                <a:cs typeface="Arial" panose="020B0604020202020204" pitchFamily="34" charset="0"/>
              </a:rPr>
              <a:t>Time</a:t>
            </a:r>
          </a:p>
          <a:p>
            <a:r>
              <a:rPr lang="en-US" sz="3900" dirty="0">
                <a:latin typeface="Arial" panose="020B0604020202020204" pitchFamily="34" charset="0"/>
                <a:cs typeface="Arial" panose="020B0604020202020204" pitchFamily="34" charset="0"/>
              </a:rPr>
              <a:t>Free participation</a:t>
            </a:r>
          </a:p>
          <a:p>
            <a:r>
              <a:rPr lang="en-US" sz="3900" dirty="0">
                <a:latin typeface="Arial" panose="020B0604020202020204" pitchFamily="34" charset="0"/>
                <a:cs typeface="Arial" panose="020B0604020202020204" pitchFamily="34" charset="0"/>
              </a:rPr>
              <a:t>Verbal engagement</a:t>
            </a:r>
          </a:p>
          <a:p>
            <a:r>
              <a:rPr lang="en-US" sz="3900" dirty="0">
                <a:latin typeface="Arial" panose="020B0604020202020204" pitchFamily="34" charset="0"/>
                <a:cs typeface="Arial" panose="020B0604020202020204" pitchFamily="34" charset="0"/>
              </a:rPr>
              <a:t>Freedom to  change </a:t>
            </a:r>
          </a:p>
          <a:p>
            <a:r>
              <a:rPr lang="en-US" sz="3900" dirty="0">
                <a:latin typeface="Arial" panose="020B0604020202020204" pitchFamily="34" charset="0"/>
                <a:cs typeface="Arial" panose="020B0604020202020204" pitchFamily="34" charset="0"/>
              </a:rPr>
              <a:t>Add new materials</a:t>
            </a:r>
          </a:p>
          <a:p>
            <a:r>
              <a:rPr lang="en-US" sz="3900" dirty="0">
                <a:latin typeface="Arial" panose="020B0604020202020204" pitchFamily="34" charset="0"/>
                <a:cs typeface="Arial" panose="020B0604020202020204" pitchFamily="34" charset="0"/>
              </a:rPr>
              <a:t>Ownership of the creations</a:t>
            </a:r>
          </a:p>
          <a:p>
            <a:endParaRPr lang="en-US" dirty="0"/>
          </a:p>
          <a:p>
            <a:endParaRPr lang="en-US" dirty="0"/>
          </a:p>
          <a:p>
            <a:endParaRPr lang="en-US" dirty="0"/>
          </a:p>
          <a:p>
            <a:endParaRPr lang="en-US" dirty="0"/>
          </a:p>
          <a:p>
            <a:endParaRPr lang="en-US" dirty="0"/>
          </a:p>
        </p:txBody>
      </p:sp>
      <p:pic>
        <p:nvPicPr>
          <p:cNvPr id="5" name="Picture 4" descr="preschool girl, painting ">
            <a:extLst>
              <a:ext uri="{FF2B5EF4-FFF2-40B4-BE49-F238E27FC236}">
                <a16:creationId xmlns:a16="http://schemas.microsoft.com/office/drawing/2014/main" id="{788EBC3E-AD39-4EA5-B445-25B435A8154C}"/>
              </a:ext>
            </a:extLst>
          </p:cNvPr>
          <p:cNvPicPr>
            <a:picLocks noChangeAspect="1"/>
          </p:cNvPicPr>
          <p:nvPr/>
        </p:nvPicPr>
        <p:blipFill>
          <a:blip r:embed="rId3"/>
          <a:stretch>
            <a:fillRect/>
          </a:stretch>
        </p:blipFill>
        <p:spPr>
          <a:xfrm>
            <a:off x="7239000" y="4071936"/>
            <a:ext cx="4953000" cy="2786063"/>
          </a:xfrm>
          <a:prstGeom prst="rect">
            <a:avLst/>
          </a:prstGeom>
        </p:spPr>
      </p:pic>
    </p:spTree>
    <p:extLst>
      <p:ext uri="{BB962C8B-B14F-4D97-AF65-F5344CB8AC3E}">
        <p14:creationId xmlns:p14="http://schemas.microsoft.com/office/powerpoint/2010/main" val="64811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B56-5FFA-480C-ACCA-473158CEB050}"/>
              </a:ext>
            </a:extLst>
          </p:cNvPr>
          <p:cNvSpPr>
            <a:spLocks noGrp="1"/>
          </p:cNvSpPr>
          <p:nvPr>
            <p:ph type="title"/>
          </p:nvPr>
        </p:nvSpPr>
        <p:spPr>
          <a:xfrm>
            <a:off x="986959" y="223156"/>
            <a:ext cx="9601200" cy="1485900"/>
          </a:xfrm>
        </p:spPr>
        <p:txBody>
          <a:bodyPr/>
          <a:lstStyle/>
          <a:p>
            <a:r>
              <a:rPr lang="en-US" b="1" dirty="0">
                <a:latin typeface="Arial" panose="020B0604020202020204" pitchFamily="34" charset="0"/>
                <a:cs typeface="Arial" panose="020B0604020202020204" pitchFamily="34" charset="0"/>
              </a:rPr>
              <a:t>Art Activities That Focus On Shapes</a:t>
            </a:r>
          </a:p>
        </p:txBody>
      </p:sp>
      <p:pic>
        <p:nvPicPr>
          <p:cNvPr id="5" name="Content Placeholder 4" descr="Ink pads with circle stamps">
            <a:extLst>
              <a:ext uri="{FF2B5EF4-FFF2-40B4-BE49-F238E27FC236}">
                <a16:creationId xmlns:a16="http://schemas.microsoft.com/office/drawing/2014/main" id="{587BEC79-9CF8-415C-B643-2E5DDD024C86}"/>
              </a:ext>
            </a:extLst>
          </p:cNvPr>
          <p:cNvPicPr>
            <a:picLocks noGrp="1" noChangeAspect="1"/>
          </p:cNvPicPr>
          <p:nvPr>
            <p:ph idx="1"/>
          </p:nvPr>
        </p:nvPicPr>
        <p:blipFill>
          <a:blip r:embed="rId3"/>
          <a:stretch>
            <a:fillRect/>
          </a:stretch>
        </p:blipFill>
        <p:spPr>
          <a:xfrm>
            <a:off x="8959681" y="3596376"/>
            <a:ext cx="2656778" cy="3230285"/>
          </a:xfrm>
        </p:spPr>
      </p:pic>
      <p:pic>
        <p:nvPicPr>
          <p:cNvPr id="7" name="Picture 6" descr="Child's hand painting with toy">
            <a:extLst>
              <a:ext uri="{FF2B5EF4-FFF2-40B4-BE49-F238E27FC236}">
                <a16:creationId xmlns:a16="http://schemas.microsoft.com/office/drawing/2014/main" id="{53974245-6544-4629-A491-05B8659B9FD0}"/>
              </a:ext>
            </a:extLst>
          </p:cNvPr>
          <p:cNvPicPr>
            <a:picLocks noChangeAspect="1"/>
          </p:cNvPicPr>
          <p:nvPr/>
        </p:nvPicPr>
        <p:blipFill>
          <a:blip r:embed="rId4"/>
          <a:stretch>
            <a:fillRect/>
          </a:stretch>
        </p:blipFill>
        <p:spPr>
          <a:xfrm>
            <a:off x="8959681" y="68085"/>
            <a:ext cx="2871270" cy="3230285"/>
          </a:xfrm>
          <a:prstGeom prst="rect">
            <a:avLst/>
          </a:prstGeom>
        </p:spPr>
      </p:pic>
      <p:pic>
        <p:nvPicPr>
          <p:cNvPr id="9" name="Picture 8" descr="boy building with playdough and craft sticks">
            <a:extLst>
              <a:ext uri="{FF2B5EF4-FFF2-40B4-BE49-F238E27FC236}">
                <a16:creationId xmlns:a16="http://schemas.microsoft.com/office/drawing/2014/main" id="{E56846FE-2228-47A9-96E4-EB4903C385B7}"/>
              </a:ext>
            </a:extLst>
          </p:cNvPr>
          <p:cNvPicPr>
            <a:picLocks noChangeAspect="1"/>
          </p:cNvPicPr>
          <p:nvPr/>
        </p:nvPicPr>
        <p:blipFill>
          <a:blip r:embed="rId5"/>
          <a:stretch>
            <a:fillRect/>
          </a:stretch>
        </p:blipFill>
        <p:spPr>
          <a:xfrm>
            <a:off x="4777166" y="1170024"/>
            <a:ext cx="3709574" cy="5428343"/>
          </a:xfrm>
          <a:prstGeom prst="rect">
            <a:avLst/>
          </a:prstGeom>
        </p:spPr>
      </p:pic>
      <p:pic>
        <p:nvPicPr>
          <p:cNvPr id="11" name="Picture 10" descr="colorful tissue paper cut into shapes, glued onto printer paper">
            <a:extLst>
              <a:ext uri="{FF2B5EF4-FFF2-40B4-BE49-F238E27FC236}">
                <a16:creationId xmlns:a16="http://schemas.microsoft.com/office/drawing/2014/main" id="{F4B35261-7CAA-466B-B9F4-0B54328002E6}"/>
              </a:ext>
            </a:extLst>
          </p:cNvPr>
          <p:cNvPicPr>
            <a:picLocks noChangeAspect="1"/>
          </p:cNvPicPr>
          <p:nvPr/>
        </p:nvPicPr>
        <p:blipFill>
          <a:blip r:embed="rId6"/>
          <a:stretch>
            <a:fillRect/>
          </a:stretch>
        </p:blipFill>
        <p:spPr>
          <a:xfrm>
            <a:off x="883971" y="4606493"/>
            <a:ext cx="3268985" cy="2179323"/>
          </a:xfrm>
          <a:prstGeom prst="rect">
            <a:avLst/>
          </a:prstGeom>
        </p:spPr>
      </p:pic>
      <p:pic>
        <p:nvPicPr>
          <p:cNvPr id="13" name="Picture 12" descr="Child painting with cardboard tube">
            <a:extLst>
              <a:ext uri="{FF2B5EF4-FFF2-40B4-BE49-F238E27FC236}">
                <a16:creationId xmlns:a16="http://schemas.microsoft.com/office/drawing/2014/main" id="{FB28C5CD-AED3-41A1-A78B-5D597BFBE01E}"/>
              </a:ext>
            </a:extLst>
          </p:cNvPr>
          <p:cNvPicPr>
            <a:picLocks noChangeAspect="1"/>
          </p:cNvPicPr>
          <p:nvPr/>
        </p:nvPicPr>
        <p:blipFill>
          <a:blip r:embed="rId7"/>
          <a:stretch>
            <a:fillRect/>
          </a:stretch>
        </p:blipFill>
        <p:spPr>
          <a:xfrm>
            <a:off x="883971" y="1510059"/>
            <a:ext cx="3268985" cy="2795625"/>
          </a:xfrm>
          <a:prstGeom prst="rect">
            <a:avLst/>
          </a:prstGeom>
        </p:spPr>
      </p:pic>
    </p:spTree>
    <p:extLst>
      <p:ext uri="{BB962C8B-B14F-4D97-AF65-F5344CB8AC3E}">
        <p14:creationId xmlns:p14="http://schemas.microsoft.com/office/powerpoint/2010/main" val="360954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9EBD-3D0D-42FE-BC04-FBD11E14697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Patterns</a:t>
            </a:r>
            <a:endParaRPr lang="en-US" dirty="0"/>
          </a:p>
        </p:txBody>
      </p:sp>
      <p:sp>
        <p:nvSpPr>
          <p:cNvPr id="3" name="Content Placeholder 2">
            <a:extLst>
              <a:ext uri="{FF2B5EF4-FFF2-40B4-BE49-F238E27FC236}">
                <a16:creationId xmlns:a16="http://schemas.microsoft.com/office/drawing/2014/main" id="{BFE821CC-7723-4C5E-9F96-25BE0D341804}"/>
              </a:ext>
            </a:extLst>
          </p:cNvPr>
          <p:cNvSpPr>
            <a:spLocks noGrp="1"/>
          </p:cNvSpPr>
          <p:nvPr>
            <p:ph idx="1"/>
          </p:nvPr>
        </p:nvSpPr>
        <p:spPr>
          <a:xfrm>
            <a:off x="1371600" y="1638300"/>
            <a:ext cx="9601200" cy="3581400"/>
          </a:xfrm>
        </p:spPr>
        <p:txBody>
          <a:bodyPr>
            <a:normAutofit fontScale="92500" lnSpcReduction="20000"/>
          </a:bodyPr>
          <a:lstStyle/>
          <a:p>
            <a:r>
              <a:rPr lang="en-US" sz="3900" dirty="0">
                <a:latin typeface="Arial" panose="020B0604020202020204" pitchFamily="34" charset="0"/>
                <a:ea typeface="+mj-ea"/>
                <a:cs typeface="Arial" panose="020B0604020202020204" pitchFamily="34" charset="0"/>
              </a:rPr>
              <a:t>Notice sequences</a:t>
            </a:r>
          </a:p>
          <a:p>
            <a:r>
              <a:rPr lang="en-US" sz="3900" dirty="0">
                <a:latin typeface="Arial" panose="020B0604020202020204" pitchFamily="34" charset="0"/>
                <a:ea typeface="+mj-ea"/>
                <a:cs typeface="Arial" panose="020B0604020202020204" pitchFamily="34" charset="0"/>
              </a:rPr>
              <a:t>Participates in repeating sequencing</a:t>
            </a:r>
          </a:p>
          <a:p>
            <a:r>
              <a:rPr lang="en-US" sz="3900" dirty="0">
                <a:latin typeface="Arial" panose="020B0604020202020204" pitchFamily="34" charset="0"/>
                <a:ea typeface="+mj-ea"/>
                <a:cs typeface="Arial" panose="020B0604020202020204" pitchFamily="34" charset="0"/>
              </a:rPr>
              <a:t>Matching patterns</a:t>
            </a:r>
          </a:p>
          <a:p>
            <a:r>
              <a:rPr lang="en-US" sz="3900" dirty="0">
                <a:latin typeface="Arial" panose="020B0604020202020204" pitchFamily="34" charset="0"/>
                <a:ea typeface="+mj-ea"/>
                <a:cs typeface="Arial" panose="020B0604020202020204" pitchFamily="34" charset="0"/>
              </a:rPr>
              <a:t>Creating patterns</a:t>
            </a:r>
          </a:p>
          <a:p>
            <a:r>
              <a:rPr lang="en-US" sz="3900" dirty="0">
                <a:latin typeface="Arial" panose="020B0604020202020204" pitchFamily="34" charset="0"/>
                <a:ea typeface="+mj-ea"/>
                <a:cs typeface="Arial" panose="020B0604020202020204" pitchFamily="34" charset="0"/>
              </a:rPr>
              <a:t>Extending sequences</a:t>
            </a:r>
          </a:p>
          <a:p>
            <a:pPr marL="0" indent="0">
              <a:buNone/>
            </a:pPr>
            <a:r>
              <a:rPr lang="en-US" sz="3600" dirty="0">
                <a:latin typeface="Arial" panose="020B0604020202020204" pitchFamily="34" charset="0"/>
                <a:ea typeface="+mj-ea"/>
                <a:cs typeface="Arial" panose="020B0604020202020204" pitchFamily="34" charset="0"/>
              </a:rPr>
              <a:t> </a:t>
            </a:r>
          </a:p>
          <a:p>
            <a:endParaRPr lang="en-US" sz="3600" dirty="0">
              <a:latin typeface="Arial" panose="020B0604020202020204" pitchFamily="34" charset="0"/>
              <a:ea typeface="+mj-ea"/>
              <a:cs typeface="Arial" panose="020B0604020202020204" pitchFamily="34" charset="0"/>
            </a:endParaRPr>
          </a:p>
          <a:p>
            <a:endParaRPr lang="en-US" sz="4400" dirty="0">
              <a:latin typeface="+mj-lt"/>
              <a:ea typeface="+mj-ea"/>
              <a:cs typeface="+mj-cs"/>
            </a:endParaRPr>
          </a:p>
        </p:txBody>
      </p:sp>
      <p:pic>
        <p:nvPicPr>
          <p:cNvPr id="5" name="Picture 4" descr="Paper caterpillar">
            <a:extLst>
              <a:ext uri="{FF2B5EF4-FFF2-40B4-BE49-F238E27FC236}">
                <a16:creationId xmlns:a16="http://schemas.microsoft.com/office/drawing/2014/main" id="{6CD3DAA7-3F28-4E2B-AB71-1EB6BB43BDF4}"/>
              </a:ext>
            </a:extLst>
          </p:cNvPr>
          <p:cNvPicPr>
            <a:picLocks noChangeAspect="1"/>
          </p:cNvPicPr>
          <p:nvPr/>
        </p:nvPicPr>
        <p:blipFill rotWithShape="1">
          <a:blip r:embed="rId3"/>
          <a:srcRect t="10373"/>
          <a:stretch/>
        </p:blipFill>
        <p:spPr>
          <a:xfrm>
            <a:off x="7955642" y="4114800"/>
            <a:ext cx="4089400" cy="2743200"/>
          </a:xfrm>
          <a:prstGeom prst="rect">
            <a:avLst/>
          </a:prstGeom>
        </p:spPr>
      </p:pic>
    </p:spTree>
    <p:extLst>
      <p:ext uri="{BB962C8B-B14F-4D97-AF65-F5344CB8AC3E}">
        <p14:creationId xmlns:p14="http://schemas.microsoft.com/office/powerpoint/2010/main" val="219224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F8E1-1406-4E5B-BD48-8DF9371A32F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Art Activities That Focus On Patterns </a:t>
            </a:r>
            <a:endParaRPr lang="en-US" dirty="0"/>
          </a:p>
        </p:txBody>
      </p:sp>
      <p:pic>
        <p:nvPicPr>
          <p:cNvPr id="6" name="Content Placeholder 5" descr="turtle made out of chalk and construction paper">
            <a:extLst>
              <a:ext uri="{FF2B5EF4-FFF2-40B4-BE49-F238E27FC236}">
                <a16:creationId xmlns:a16="http://schemas.microsoft.com/office/drawing/2014/main" id="{2E661C02-813C-4ED1-9E59-27820558C27F}"/>
              </a:ext>
            </a:extLst>
          </p:cNvPr>
          <p:cNvPicPr>
            <a:picLocks noGrp="1" noChangeAspect="1"/>
          </p:cNvPicPr>
          <p:nvPr>
            <p:ph idx="1"/>
          </p:nvPr>
        </p:nvPicPr>
        <p:blipFill>
          <a:blip r:embed="rId3"/>
          <a:stretch>
            <a:fillRect/>
          </a:stretch>
        </p:blipFill>
        <p:spPr>
          <a:xfrm>
            <a:off x="1157468" y="2590800"/>
            <a:ext cx="2656205" cy="3581400"/>
          </a:xfrm>
        </p:spPr>
      </p:pic>
      <p:pic>
        <p:nvPicPr>
          <p:cNvPr id="8" name="Picture 7" descr="patterned bead bracelet">
            <a:extLst>
              <a:ext uri="{FF2B5EF4-FFF2-40B4-BE49-F238E27FC236}">
                <a16:creationId xmlns:a16="http://schemas.microsoft.com/office/drawing/2014/main" id="{9D859303-5EFA-4F34-B28D-64563EAA3008}"/>
              </a:ext>
            </a:extLst>
          </p:cNvPr>
          <p:cNvPicPr>
            <a:picLocks noChangeAspect="1"/>
          </p:cNvPicPr>
          <p:nvPr/>
        </p:nvPicPr>
        <p:blipFill>
          <a:blip r:embed="rId4"/>
          <a:stretch>
            <a:fillRect/>
          </a:stretch>
        </p:blipFill>
        <p:spPr>
          <a:xfrm>
            <a:off x="5150699" y="4659466"/>
            <a:ext cx="2701529" cy="2085074"/>
          </a:xfrm>
          <a:prstGeom prst="rect">
            <a:avLst/>
          </a:prstGeom>
        </p:spPr>
      </p:pic>
      <p:pic>
        <p:nvPicPr>
          <p:cNvPr id="10" name="Picture 9" descr="preschool girls weaving with ribbon and chicken wire">
            <a:extLst>
              <a:ext uri="{FF2B5EF4-FFF2-40B4-BE49-F238E27FC236}">
                <a16:creationId xmlns:a16="http://schemas.microsoft.com/office/drawing/2014/main" id="{E9D6FB55-8318-4B82-A77E-98993188D86D}"/>
              </a:ext>
            </a:extLst>
          </p:cNvPr>
          <p:cNvPicPr>
            <a:picLocks noChangeAspect="1"/>
          </p:cNvPicPr>
          <p:nvPr/>
        </p:nvPicPr>
        <p:blipFill rotWithShape="1">
          <a:blip r:embed="rId5"/>
          <a:srcRect t="1061" b="33532"/>
          <a:stretch/>
        </p:blipFill>
        <p:spPr>
          <a:xfrm>
            <a:off x="8085363" y="1390286"/>
            <a:ext cx="4106637" cy="4009028"/>
          </a:xfrm>
          <a:prstGeom prst="rect">
            <a:avLst/>
          </a:prstGeom>
        </p:spPr>
      </p:pic>
      <p:pic>
        <p:nvPicPr>
          <p:cNvPr id="12" name="Picture 11" descr="ingredients to make playdough, flour, salt, food color, cream of tartar, oil, measuring spoon">
            <a:extLst>
              <a:ext uri="{FF2B5EF4-FFF2-40B4-BE49-F238E27FC236}">
                <a16:creationId xmlns:a16="http://schemas.microsoft.com/office/drawing/2014/main" id="{CD8C61DD-0DEA-4445-82A0-9B7EBACC6DA5}"/>
              </a:ext>
            </a:extLst>
          </p:cNvPr>
          <p:cNvPicPr>
            <a:picLocks noChangeAspect="1"/>
          </p:cNvPicPr>
          <p:nvPr/>
        </p:nvPicPr>
        <p:blipFill>
          <a:blip r:embed="rId6"/>
          <a:stretch>
            <a:fillRect/>
          </a:stretch>
        </p:blipFill>
        <p:spPr>
          <a:xfrm>
            <a:off x="4063403" y="1942545"/>
            <a:ext cx="3788825" cy="2527856"/>
          </a:xfrm>
          <a:prstGeom prst="rect">
            <a:avLst/>
          </a:prstGeom>
        </p:spPr>
      </p:pic>
    </p:spTree>
    <p:extLst>
      <p:ext uri="{BB962C8B-B14F-4D97-AF65-F5344CB8AC3E}">
        <p14:creationId xmlns:p14="http://schemas.microsoft.com/office/powerpoint/2010/main" val="225240967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214D612FCE3B48B3438FB0856801E4" ma:contentTypeVersion="13" ma:contentTypeDescription="Create a new document." ma:contentTypeScope="" ma:versionID="23cfacfe54c5ccb22fdd7ece410a2be6">
  <xsd:schema xmlns:xsd="http://www.w3.org/2001/XMLSchema" xmlns:xs="http://www.w3.org/2001/XMLSchema" xmlns:p="http://schemas.microsoft.com/office/2006/metadata/properties" xmlns:ns2="4ae3f3b2-0ada-4e88-ba50-315a31c5ba07" xmlns:ns3="705b290b-649d-4e63-b40a-d874e9293c12" targetNamespace="http://schemas.microsoft.com/office/2006/metadata/properties" ma:root="true" ma:fieldsID="528de654d43f82da5af55de0c7c41914" ns2:_="" ns3:_="">
    <xsd:import namespace="4ae3f3b2-0ada-4e88-ba50-315a31c5ba07"/>
    <xsd:import namespace="705b290b-649d-4e63-b40a-d874e9293c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3f3b2-0ada-4e88-ba50-315a31c5b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5b290b-649d-4e63-b40a-d874e9293c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A963BD-893C-4350-973F-34A2FF20A1AC}"/>
</file>

<file path=customXml/itemProps2.xml><?xml version="1.0" encoding="utf-8"?>
<ds:datastoreItem xmlns:ds="http://schemas.openxmlformats.org/officeDocument/2006/customXml" ds:itemID="{B5175B8D-3C1C-4C42-BB72-8F74E04EF2A1}"/>
</file>

<file path=customXml/itemProps3.xml><?xml version="1.0" encoding="utf-8"?>
<ds:datastoreItem xmlns:ds="http://schemas.openxmlformats.org/officeDocument/2006/customXml" ds:itemID="{09258C97-0B34-495D-8B92-2DFA64BAB2D8}"/>
</file>

<file path=docProps/app.xml><?xml version="1.0" encoding="utf-8"?>
<Properties xmlns="http://schemas.openxmlformats.org/officeDocument/2006/extended-properties" xmlns:vt="http://schemas.openxmlformats.org/officeDocument/2006/docPropsVTypes">
  <Template>TM10001105[[fn=Crop]]</Template>
  <TotalTime>3071</TotalTime>
  <Words>4164</Words>
  <Application>Microsoft Macintosh PowerPoint</Application>
  <PresentationFormat>Widescreen</PresentationFormat>
  <Paragraphs>351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Franklin Gothic Book</vt:lpstr>
      <vt:lpstr>Crop</vt:lpstr>
      <vt:lpstr>Math in art</vt:lpstr>
      <vt:lpstr>Key Math Concepts</vt:lpstr>
      <vt:lpstr>Skill Development Through Art </vt:lpstr>
      <vt:lpstr>Media and Supplies   </vt:lpstr>
      <vt:lpstr>Shapes</vt:lpstr>
      <vt:lpstr>Process </vt:lpstr>
      <vt:lpstr>Art Activities That Focus On Shapes</vt:lpstr>
      <vt:lpstr>Patterns</vt:lpstr>
      <vt:lpstr>Art Activities That Focus On Patterns </vt:lpstr>
      <vt:lpstr>Spatial Relationships</vt:lpstr>
      <vt:lpstr>Art Activities That Focus On Spatial Relationships</vt:lpstr>
      <vt:lpstr>Classification</vt:lpstr>
      <vt:lpstr>Art Activities That Focus On Classification</vt:lpstr>
      <vt:lpstr>Measurement</vt:lpstr>
      <vt:lpstr>Art Activities That Focus On Measurement</vt:lpstr>
      <vt:lpstr>Cause and Effect </vt:lpstr>
      <vt:lpstr>Art Activities That Focus On Cause and Effect </vt:lpstr>
      <vt:lpstr>Thinking deeper  </vt:lpstr>
      <vt:lpstr>Thank you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and art</dc:title>
  <dc:creator>Dana McVey</dc:creator>
  <cp:lastModifiedBy>Lisa Grant</cp:lastModifiedBy>
  <cp:revision>127</cp:revision>
  <dcterms:created xsi:type="dcterms:W3CDTF">2020-05-26T23:41:14Z</dcterms:created>
  <dcterms:modified xsi:type="dcterms:W3CDTF">2020-06-23T23:05:24Z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0x01010060214D612FCE3B48B3438FB0856801E4</vt:lpwstr>
  </property>
</Properties>
</file>