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5" r:id="rId4"/>
  </p:sldMasterIdLst>
  <p:notesMasterIdLst>
    <p:notesMasterId r:id="rId36"/>
  </p:notesMasterIdLst>
  <p:sldIdLst>
    <p:sldId id="256" r:id="rId5"/>
    <p:sldId id="296" r:id="rId6"/>
    <p:sldId id="298" r:id="rId7"/>
    <p:sldId id="257" r:id="rId8"/>
    <p:sldId id="258" r:id="rId9"/>
    <p:sldId id="309" r:id="rId10"/>
    <p:sldId id="311" r:id="rId11"/>
    <p:sldId id="310" r:id="rId12"/>
    <p:sldId id="320" r:id="rId13"/>
    <p:sldId id="259" r:id="rId14"/>
    <p:sldId id="305" r:id="rId15"/>
    <p:sldId id="325" r:id="rId16"/>
    <p:sldId id="261" r:id="rId17"/>
    <p:sldId id="317" r:id="rId18"/>
    <p:sldId id="321" r:id="rId19"/>
    <p:sldId id="264" r:id="rId20"/>
    <p:sldId id="326" r:id="rId21"/>
    <p:sldId id="324" r:id="rId22"/>
    <p:sldId id="319" r:id="rId23"/>
    <p:sldId id="262" r:id="rId24"/>
    <p:sldId id="299" r:id="rId25"/>
    <p:sldId id="322" r:id="rId26"/>
    <p:sldId id="323" r:id="rId27"/>
    <p:sldId id="291" r:id="rId28"/>
    <p:sldId id="292" r:id="rId29"/>
    <p:sldId id="295" r:id="rId30"/>
    <p:sldId id="300" r:id="rId31"/>
    <p:sldId id="294" r:id="rId32"/>
    <p:sldId id="301" r:id="rId33"/>
    <p:sldId id="302" r:id="rId34"/>
    <p:sldId id="31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Savelkouls" initials="SS" lastIdx="42" clrIdx="0">
    <p:extLst>
      <p:ext uri="{19B8F6BF-5375-455C-9EA6-DF929625EA0E}">
        <p15:presenceInfo xmlns:p15="http://schemas.microsoft.com/office/powerpoint/2012/main" userId="S::ssavelk@wested.org::a9c89b22-c766-400c-bbb4-dfb85c67446b" providerId="AD"/>
      </p:ext>
    </p:extLst>
  </p:cmAuthor>
  <p:cmAuthor id="2" name="Barbara Daniel" initials="BD" lastIdx="1" clrIdx="1">
    <p:extLst>
      <p:ext uri="{19B8F6BF-5375-455C-9EA6-DF929625EA0E}">
        <p15:presenceInfo xmlns:p15="http://schemas.microsoft.com/office/powerpoint/2012/main" userId="S-1-5-21-1678482617-1505978158-734685563-20626" providerId="AD"/>
      </p:ext>
    </p:extLst>
  </p:cmAuthor>
  <p:cmAuthor id="3" name="Barbara Daniel " initials="BD" lastIdx="1" clrIdx="2">
    <p:extLst>
      <p:ext uri="{19B8F6BF-5375-455C-9EA6-DF929625EA0E}">
        <p15:presenceInfo xmlns:p15="http://schemas.microsoft.com/office/powerpoint/2012/main" userId="W9dEpnysfGGuG5UVXu014Bez3vitKlsWEprOkDU5Ej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21598-DED8-4B62-B46B-57701E6E43D6}" v="613" dt="2020-05-28T06:10:18.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40"/>
    <p:restoredTop sz="81891"/>
  </p:normalViewPr>
  <p:slideViewPr>
    <p:cSldViewPr snapToGrid="0" snapToObjects="1">
      <p:cViewPr varScale="1">
        <p:scale>
          <a:sx n="97" d="100"/>
          <a:sy n="97" d="100"/>
        </p:scale>
        <p:origin x="232" y="24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61" d="100"/>
          <a:sy n="161" d="100"/>
        </p:scale>
        <p:origin x="2312" y="-16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213C0-6CB4-DC47-9B64-14B69B2155B1}" type="datetimeFigureOut">
              <a:rPr lang="en-US" smtClean="0"/>
              <a:t>6/16/20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CBB7F-A8A6-594E-AC0B-8F9948DF5A19}" type="slidenum">
              <a:rPr lang="en-US" smtClean="0"/>
              <a:t>‹#›</a:t>
            </a:fld>
            <a:endParaRPr lang="en-US"/>
          </a:p>
        </p:txBody>
      </p:sp>
    </p:spTree>
    <p:extLst>
      <p:ext uri="{BB962C8B-B14F-4D97-AF65-F5344CB8AC3E}">
        <p14:creationId xmlns:p14="http://schemas.microsoft.com/office/powerpoint/2010/main" val="365143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1</a:t>
            </a:fld>
            <a:endParaRPr lang="en-US"/>
          </a:p>
        </p:txBody>
      </p:sp>
    </p:spTree>
    <p:extLst>
      <p:ext uri="{BB962C8B-B14F-4D97-AF65-F5344CB8AC3E}">
        <p14:creationId xmlns:p14="http://schemas.microsoft.com/office/powerpoint/2010/main" val="1971074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10</a:t>
            </a:fld>
            <a:endParaRPr lang="en-US"/>
          </a:p>
        </p:txBody>
      </p:sp>
    </p:spTree>
    <p:extLst>
      <p:ext uri="{BB962C8B-B14F-4D97-AF65-F5344CB8AC3E}">
        <p14:creationId xmlns:p14="http://schemas.microsoft.com/office/powerpoint/2010/main" val="1982364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11</a:t>
            </a:fld>
            <a:endParaRPr lang="en-US"/>
          </a:p>
        </p:txBody>
      </p:sp>
    </p:spTree>
    <p:extLst>
      <p:ext uri="{BB962C8B-B14F-4D97-AF65-F5344CB8AC3E}">
        <p14:creationId xmlns:p14="http://schemas.microsoft.com/office/powerpoint/2010/main" val="391760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12</a:t>
            </a:fld>
            <a:endParaRPr lang="en-US"/>
          </a:p>
        </p:txBody>
      </p:sp>
    </p:spTree>
    <p:extLst>
      <p:ext uri="{BB962C8B-B14F-4D97-AF65-F5344CB8AC3E}">
        <p14:creationId xmlns:p14="http://schemas.microsoft.com/office/powerpoint/2010/main" val="873022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Families may need guidance on how to engage children in these math activities. Family engagement programs organized by the school can help </a:t>
            </a:r>
            <a:r>
              <a:rPr lang="en-US" sz="1200" kern="1200" dirty="0">
                <a:solidFill>
                  <a:schemeClr val="tx1"/>
                </a:solidFill>
                <a:effectLst/>
                <a:latin typeface="+mn-lt"/>
                <a:ea typeface="+mn-ea"/>
                <a:cs typeface="+mn-cs"/>
              </a:rPr>
              <a:t>encourage families’ support of math in the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Reading to a child comes naturally to most parents – it is already something they typically do and are comfortable with.  We use this as a bridge to math activities. In general most parents are more comfortable with literacy skills than they are with mathematics. You often hear people say “Oh I’m just not a math person” but you never hear people say “Oh I’m just not a reading person!”. The Early Math Project reviews children’s literature and look for the math in the stories. We then create a fun math activity that is related to the story. Sometimes it’s easy to find the math in a story like in Quack and Count, sometimes the math is a little more subtle like in Goodnight Gorilla or Beep Beep, Vroom Vroom. </a:t>
            </a:r>
          </a:p>
        </p:txBody>
      </p:sp>
      <p:sp>
        <p:nvSpPr>
          <p:cNvPr id="4" name="Slide Number Placeholder 3"/>
          <p:cNvSpPr>
            <a:spLocks noGrp="1"/>
          </p:cNvSpPr>
          <p:nvPr>
            <p:ph type="sldNum" sz="quarter" idx="5"/>
          </p:nvPr>
        </p:nvSpPr>
        <p:spPr/>
        <p:txBody>
          <a:bodyPr/>
          <a:lstStyle/>
          <a:p>
            <a:fld id="{934CBB7F-A8A6-594E-AC0B-8F9948DF5A19}" type="slidenum">
              <a:rPr lang="en-US" smtClean="0"/>
              <a:t>13</a:t>
            </a:fld>
            <a:endParaRPr lang="en-US"/>
          </a:p>
        </p:txBody>
      </p:sp>
    </p:spTree>
    <p:extLst>
      <p:ext uri="{BB962C8B-B14F-4D97-AF65-F5344CB8AC3E}">
        <p14:creationId xmlns:p14="http://schemas.microsoft.com/office/powerpoint/2010/main" val="2347010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14</a:t>
            </a:fld>
            <a:endParaRPr lang="en-US"/>
          </a:p>
        </p:txBody>
      </p:sp>
    </p:spTree>
    <p:extLst>
      <p:ext uri="{BB962C8B-B14F-4D97-AF65-F5344CB8AC3E}">
        <p14:creationId xmlns:p14="http://schemas.microsoft.com/office/powerpoint/2010/main" val="384373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4CBB7F-A8A6-594E-AC0B-8F9948DF5A19}" type="slidenum">
              <a:rPr lang="en-US" smtClean="0"/>
              <a:t>15</a:t>
            </a:fld>
            <a:endParaRPr lang="en-US"/>
          </a:p>
        </p:txBody>
      </p:sp>
    </p:spTree>
    <p:extLst>
      <p:ext uri="{BB962C8B-B14F-4D97-AF65-F5344CB8AC3E}">
        <p14:creationId xmlns:p14="http://schemas.microsoft.com/office/powerpoint/2010/main" val="1080842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math activity stations</a:t>
            </a:r>
          </a:p>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16</a:t>
            </a:fld>
            <a:endParaRPr lang="en-US"/>
          </a:p>
        </p:txBody>
      </p:sp>
    </p:spTree>
    <p:extLst>
      <p:ext uri="{BB962C8B-B14F-4D97-AF65-F5344CB8AC3E}">
        <p14:creationId xmlns:p14="http://schemas.microsoft.com/office/powerpoint/2010/main" val="2035593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Zoo</a:t>
            </a:r>
          </a:p>
          <a:p>
            <a:r>
              <a:rPr lang="en-US" dirty="0"/>
              <a:t>Baby Goes to Market</a:t>
            </a:r>
          </a:p>
          <a:p>
            <a:r>
              <a:rPr lang="en-US" dirty="0"/>
              <a:t>The Birthday Box</a:t>
            </a:r>
          </a:p>
          <a:p>
            <a:r>
              <a:rPr lang="en-US" dirty="0"/>
              <a:t>Who Sank the Boat</a:t>
            </a:r>
          </a:p>
          <a:p>
            <a:r>
              <a:rPr lang="en-US" dirty="0"/>
              <a:t>Doggies</a:t>
            </a:r>
          </a:p>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17</a:t>
            </a:fld>
            <a:endParaRPr lang="en-US"/>
          </a:p>
        </p:txBody>
      </p:sp>
    </p:spTree>
    <p:extLst>
      <p:ext uri="{BB962C8B-B14F-4D97-AF65-F5344CB8AC3E}">
        <p14:creationId xmlns:p14="http://schemas.microsoft.com/office/powerpoint/2010/main" val="2118657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18</a:t>
            </a:fld>
            <a:endParaRPr lang="en-US"/>
          </a:p>
        </p:txBody>
      </p:sp>
    </p:spTree>
    <p:extLst>
      <p:ext uri="{BB962C8B-B14F-4D97-AF65-F5344CB8AC3E}">
        <p14:creationId xmlns:p14="http://schemas.microsoft.com/office/powerpoint/2010/main" val="3095736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22</a:t>
            </a:fld>
            <a:endParaRPr lang="en-US"/>
          </a:p>
        </p:txBody>
      </p:sp>
    </p:spTree>
    <p:extLst>
      <p:ext uri="{BB962C8B-B14F-4D97-AF65-F5344CB8AC3E}">
        <p14:creationId xmlns:p14="http://schemas.microsoft.com/office/powerpoint/2010/main" val="201641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4CBB7F-A8A6-594E-AC0B-8F9948DF5A19}" type="slidenum">
              <a:rPr lang="en-US" smtClean="0"/>
              <a:t>2</a:t>
            </a:fld>
            <a:endParaRPr lang="en-US"/>
          </a:p>
        </p:txBody>
      </p:sp>
    </p:spTree>
    <p:extLst>
      <p:ext uri="{BB962C8B-B14F-4D97-AF65-F5344CB8AC3E}">
        <p14:creationId xmlns:p14="http://schemas.microsoft.com/office/powerpoint/2010/main" val="1091122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24</a:t>
            </a:fld>
            <a:endParaRPr lang="en-US"/>
          </a:p>
        </p:txBody>
      </p:sp>
    </p:spTree>
    <p:extLst>
      <p:ext uri="{BB962C8B-B14F-4D97-AF65-F5344CB8AC3E}">
        <p14:creationId xmlns:p14="http://schemas.microsoft.com/office/powerpoint/2010/main" val="1034019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25</a:t>
            </a:fld>
            <a:endParaRPr lang="en-US"/>
          </a:p>
        </p:txBody>
      </p:sp>
    </p:spTree>
    <p:extLst>
      <p:ext uri="{BB962C8B-B14F-4D97-AF65-F5344CB8AC3E}">
        <p14:creationId xmlns:p14="http://schemas.microsoft.com/office/powerpoint/2010/main" val="133854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4CBB7F-A8A6-594E-AC0B-8F9948DF5A19}" type="slidenum">
              <a:rPr lang="en-US" smtClean="0"/>
              <a:t>27</a:t>
            </a:fld>
            <a:endParaRPr lang="en-US"/>
          </a:p>
        </p:txBody>
      </p:sp>
    </p:spTree>
    <p:extLst>
      <p:ext uri="{BB962C8B-B14F-4D97-AF65-F5344CB8AC3E}">
        <p14:creationId xmlns:p14="http://schemas.microsoft.com/office/powerpoint/2010/main" val="2867667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28</a:t>
            </a:fld>
            <a:endParaRPr lang="en-US"/>
          </a:p>
        </p:txBody>
      </p:sp>
    </p:spTree>
    <p:extLst>
      <p:ext uri="{BB962C8B-B14F-4D97-AF65-F5344CB8AC3E}">
        <p14:creationId xmlns:p14="http://schemas.microsoft.com/office/powerpoint/2010/main" val="518218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29</a:t>
            </a:fld>
            <a:endParaRPr lang="en-US"/>
          </a:p>
        </p:txBody>
      </p:sp>
    </p:spTree>
    <p:extLst>
      <p:ext uri="{BB962C8B-B14F-4D97-AF65-F5344CB8AC3E}">
        <p14:creationId xmlns:p14="http://schemas.microsoft.com/office/powerpoint/2010/main" val="3943171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30</a:t>
            </a:fld>
            <a:endParaRPr lang="en-US"/>
          </a:p>
        </p:txBody>
      </p:sp>
    </p:spTree>
    <p:extLst>
      <p:ext uri="{BB962C8B-B14F-4D97-AF65-F5344CB8AC3E}">
        <p14:creationId xmlns:p14="http://schemas.microsoft.com/office/powerpoint/2010/main" val="3886990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4CBB7F-A8A6-594E-AC0B-8F9948DF5A19}" type="slidenum">
              <a:rPr lang="en-US" smtClean="0"/>
              <a:t>3</a:t>
            </a:fld>
            <a:endParaRPr lang="en-US"/>
          </a:p>
        </p:txBody>
      </p:sp>
    </p:spTree>
    <p:extLst>
      <p:ext uri="{BB962C8B-B14F-4D97-AF65-F5344CB8AC3E}">
        <p14:creationId xmlns:p14="http://schemas.microsoft.com/office/powerpoint/2010/main" val="1871444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4</a:t>
            </a:fld>
            <a:endParaRPr lang="en-US"/>
          </a:p>
        </p:txBody>
      </p:sp>
    </p:spTree>
    <p:extLst>
      <p:ext uri="{BB962C8B-B14F-4D97-AF65-F5344CB8AC3E}">
        <p14:creationId xmlns:p14="http://schemas.microsoft.com/office/powerpoint/2010/main" val="2498577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Many parents have negative feelings, or anxiety, related to math. This may be because they had negative experiences learning math when they were a child. This often results in them inadvertently transfer these negative feelings to their children.</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also believe that the school, not the parent, is primarily responsible for supporting children’s early math. This is in contrast to their beliefs about language, where they believe they do play an important role.</a:t>
            </a:r>
          </a:p>
          <a:p>
            <a:pPr marL="0" indent="0">
              <a:buNone/>
            </a:pPr>
            <a:endParaRPr lang="en-US" dirty="0"/>
          </a:p>
          <a:p>
            <a:r>
              <a:rPr lang="en-US" dirty="0"/>
              <a:t>Many parents also do not quite know what common math milestones might be for their child, and whether they child is falling behind or is on track.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Together, these beliefs can affect how often families engage in math activities with their child. </a:t>
            </a:r>
          </a:p>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5</a:t>
            </a:fld>
            <a:endParaRPr lang="en-US"/>
          </a:p>
        </p:txBody>
      </p:sp>
    </p:spTree>
    <p:extLst>
      <p:ext uri="{BB962C8B-B14F-4D97-AF65-F5344CB8AC3E}">
        <p14:creationId xmlns:p14="http://schemas.microsoft.com/office/powerpoint/2010/main" val="427938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6</a:t>
            </a:fld>
            <a:endParaRPr lang="en-US"/>
          </a:p>
        </p:txBody>
      </p:sp>
    </p:spTree>
    <p:extLst>
      <p:ext uri="{BB962C8B-B14F-4D97-AF65-F5344CB8AC3E}">
        <p14:creationId xmlns:p14="http://schemas.microsoft.com/office/powerpoint/2010/main" val="189638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7</a:t>
            </a:fld>
            <a:endParaRPr lang="en-US"/>
          </a:p>
        </p:txBody>
      </p:sp>
    </p:spTree>
    <p:extLst>
      <p:ext uri="{BB962C8B-B14F-4D97-AF65-F5344CB8AC3E}">
        <p14:creationId xmlns:p14="http://schemas.microsoft.com/office/powerpoint/2010/main" val="1393329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BB7F-A8A6-594E-AC0B-8F9948DF5A19}" type="slidenum">
              <a:rPr lang="en-US" smtClean="0"/>
              <a:t>8</a:t>
            </a:fld>
            <a:endParaRPr lang="en-US"/>
          </a:p>
        </p:txBody>
      </p:sp>
    </p:spTree>
    <p:extLst>
      <p:ext uri="{BB962C8B-B14F-4D97-AF65-F5344CB8AC3E}">
        <p14:creationId xmlns:p14="http://schemas.microsoft.com/office/powerpoint/2010/main" val="48249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934CBB7F-A8A6-594E-AC0B-8F9948DF5A19}" type="slidenum">
              <a:rPr lang="en-US" smtClean="0"/>
              <a:t>9</a:t>
            </a:fld>
            <a:endParaRPr lang="en-US"/>
          </a:p>
        </p:txBody>
      </p:sp>
    </p:spTree>
    <p:extLst>
      <p:ext uri="{BB962C8B-B14F-4D97-AF65-F5344CB8AC3E}">
        <p14:creationId xmlns:p14="http://schemas.microsoft.com/office/powerpoint/2010/main" val="135300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7DF2B8-0AB9-AF4D-BA6F-48AF9B9726B2}"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1621261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7DF2B8-0AB9-AF4D-BA6F-48AF9B9726B2}"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65868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7DF2B8-0AB9-AF4D-BA6F-48AF9B9726B2}"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410825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7DF2B8-0AB9-AF4D-BA6F-48AF9B9726B2}"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182897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7DF2B8-0AB9-AF4D-BA6F-48AF9B9726B2}"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3729438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7DF2B8-0AB9-AF4D-BA6F-48AF9B9726B2}"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249635221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7DF2B8-0AB9-AF4D-BA6F-48AF9B9726B2}" type="datetimeFigureOut">
              <a:rPr lang="en-US" smtClean="0"/>
              <a:t>6/16/20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353574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7DF2B8-0AB9-AF4D-BA6F-48AF9B9726B2}" type="datetimeFigureOut">
              <a:rPr lang="en-US" smtClean="0"/>
              <a:t>6/16/20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203127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7DF2B8-0AB9-AF4D-BA6F-48AF9B9726B2}" type="datetimeFigureOut">
              <a:rPr lang="en-US" smtClean="0"/>
              <a:t>6/16/20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339161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7DF2B8-0AB9-AF4D-BA6F-48AF9B9726B2}"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242644858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7DF2B8-0AB9-AF4D-BA6F-48AF9B9726B2}"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6B3BB0-9BAF-9640-9BAE-87675896A9D9}" type="slidenum">
              <a:rPr lang="en-US" smtClean="0"/>
              <a:t>‹#›</a:t>
            </a:fld>
            <a:endParaRPr lang="en-US"/>
          </a:p>
        </p:txBody>
      </p:sp>
    </p:spTree>
    <p:extLst>
      <p:ext uri="{BB962C8B-B14F-4D97-AF65-F5344CB8AC3E}">
        <p14:creationId xmlns:p14="http://schemas.microsoft.com/office/powerpoint/2010/main" val="241050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7DF2B8-0AB9-AF4D-BA6F-48AF9B9726B2}" type="datetimeFigureOut">
              <a:rPr lang="en-US" smtClean="0"/>
              <a:t>6/16/20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B3BB0-9BAF-9640-9BAE-87675896A9D9}" type="slidenum">
              <a:rPr lang="en-US" smtClean="0"/>
              <a:t>‹#›</a:t>
            </a:fld>
            <a:endParaRPr lang="en-US"/>
          </a:p>
        </p:txBody>
      </p:sp>
    </p:spTree>
    <p:extLst>
      <p:ext uri="{BB962C8B-B14F-4D97-AF65-F5344CB8AC3E}">
        <p14:creationId xmlns:p14="http://schemas.microsoft.com/office/powerpoint/2010/main" val="2993959018"/>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earlymathca.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thriftbooks.com/" TargetMode="External"/><Relationship Id="rId4" Type="http://schemas.openxmlformats.org/officeDocument/2006/relationships/hyperlink" Target="https://www.earlymathca.org/festiva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eyc.org/math-at-hom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youngmathematicians.edc.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 name="Rectangle 115" descr="decorative">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accent4">
              <a:alpha val="89804"/>
            </a:schemeClr>
          </a:solidFill>
          <a:ln w="127000" cap="sq" cmpd="thinThick">
            <a:solidFill>
              <a:schemeClr val="accent4">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A682C-7224-904E-8222-BA1BB0B5C8B1}"/>
              </a:ext>
            </a:extLst>
          </p:cNvPr>
          <p:cNvSpPr>
            <a:spLocks noGrp="1"/>
          </p:cNvSpPr>
          <p:nvPr>
            <p:ph type="ctrTitle"/>
          </p:nvPr>
        </p:nvSpPr>
        <p:spPr>
          <a:xfrm>
            <a:off x="566252" y="1070810"/>
            <a:ext cx="3836537" cy="2887579"/>
          </a:xfrm>
        </p:spPr>
        <p:txBody>
          <a:bodyPr>
            <a:noAutofit/>
          </a:bodyPr>
          <a:lstStyle/>
          <a:p>
            <a:r>
              <a:rPr lang="en-US" sz="4500" dirty="0">
                <a:solidFill>
                  <a:srgbClr val="FFFFFF"/>
                </a:solidFill>
              </a:rPr>
              <a:t>Engaging Families in Early Math: A Family Math Night</a:t>
            </a:r>
          </a:p>
        </p:txBody>
      </p:sp>
      <p:cxnSp>
        <p:nvCxnSpPr>
          <p:cNvPr id="10" name="Straight Connector 9" descr="decorative">
            <a:extLst>
              <a:ext uri="{FF2B5EF4-FFF2-40B4-BE49-F238E27FC236}">
                <a16:creationId xmlns:a16="http://schemas.microsoft.com/office/drawing/2014/main" id="{86EE33D7-CCFD-3F4B-A487-B78359D7B34F}"/>
              </a:ext>
            </a:extLst>
          </p:cNvPr>
          <p:cNvCxnSpPr/>
          <p:nvPr/>
        </p:nvCxnSpPr>
        <p:spPr>
          <a:xfrm>
            <a:off x="1265320" y="4216400"/>
            <a:ext cx="24384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4F57152-E800-D541-9DEC-C8CAC5AE0E4B}"/>
              </a:ext>
            </a:extLst>
          </p:cNvPr>
          <p:cNvSpPr>
            <a:spLocks noGrp="1"/>
          </p:cNvSpPr>
          <p:nvPr>
            <p:ph type="subTitle" idx="1"/>
          </p:nvPr>
        </p:nvSpPr>
        <p:spPr>
          <a:xfrm>
            <a:off x="655721" y="4530610"/>
            <a:ext cx="3657600" cy="1525597"/>
          </a:xfrm>
        </p:spPr>
        <p:txBody>
          <a:bodyPr>
            <a:normAutofit/>
          </a:bodyPr>
          <a:lstStyle/>
          <a:p>
            <a:r>
              <a:rPr lang="en-US" sz="1900" dirty="0">
                <a:solidFill>
                  <a:srgbClr val="FFFFFF"/>
                </a:solidFill>
              </a:rPr>
              <a:t>Barbara Daniel &amp; Lisa Grant -  Fresno County Superintendent of Schools</a:t>
            </a:r>
          </a:p>
          <a:p>
            <a:r>
              <a:rPr lang="en-US" sz="1900" dirty="0">
                <a:solidFill>
                  <a:srgbClr val="FFFFFF"/>
                </a:solidFill>
              </a:rPr>
              <a:t>Sophie </a:t>
            </a:r>
            <a:r>
              <a:rPr lang="en-US" sz="1900" dirty="0" err="1">
                <a:solidFill>
                  <a:srgbClr val="FFFFFF"/>
                </a:solidFill>
              </a:rPr>
              <a:t>Savelkouls</a:t>
            </a:r>
            <a:r>
              <a:rPr lang="en-US" sz="1900" dirty="0">
                <a:solidFill>
                  <a:srgbClr val="FFFFFF"/>
                </a:solidFill>
              </a:rPr>
              <a:t> &amp; </a:t>
            </a:r>
            <a:r>
              <a:rPr lang="en-US" sz="1900" dirty="0" err="1">
                <a:solidFill>
                  <a:srgbClr val="FFFFFF"/>
                </a:solidFill>
              </a:rPr>
              <a:t>Osnat</a:t>
            </a:r>
            <a:r>
              <a:rPr lang="en-US" sz="1900" dirty="0">
                <a:solidFill>
                  <a:srgbClr val="FFFFFF"/>
                </a:solidFill>
              </a:rPr>
              <a:t> </a:t>
            </a:r>
            <a:r>
              <a:rPr lang="en-US" sz="1900" dirty="0" err="1">
                <a:solidFill>
                  <a:srgbClr val="FFFFFF"/>
                </a:solidFill>
              </a:rPr>
              <a:t>Zur</a:t>
            </a:r>
            <a:r>
              <a:rPr lang="en-US" sz="1900" dirty="0">
                <a:solidFill>
                  <a:srgbClr val="FFFFFF"/>
                </a:solidFill>
              </a:rPr>
              <a:t> - </a:t>
            </a:r>
            <a:r>
              <a:rPr lang="en-US" sz="1900" dirty="0" err="1">
                <a:solidFill>
                  <a:srgbClr val="FFFFFF"/>
                </a:solidFill>
              </a:rPr>
              <a:t>WestEd</a:t>
            </a:r>
            <a:endParaRPr lang="en-US" sz="1900" dirty="0">
              <a:solidFill>
                <a:srgbClr val="FFFFFF"/>
              </a:solidFill>
            </a:endParaRPr>
          </a:p>
        </p:txBody>
      </p:sp>
      <p:sp>
        <p:nvSpPr>
          <p:cNvPr id="6" name="Rectangle 5" descr="Parents and child at a math station">
            <a:extLst>
              <a:ext uri="{FF2B5EF4-FFF2-40B4-BE49-F238E27FC236}">
                <a16:creationId xmlns:a16="http://schemas.microsoft.com/office/drawing/2014/main" id="{E4D22157-B8B1-DE48-8E78-0439CA59EAC6}"/>
              </a:ext>
            </a:extLst>
          </p:cNvPr>
          <p:cNvSpPr/>
          <p:nvPr/>
        </p:nvSpPr>
        <p:spPr>
          <a:xfrm>
            <a:off x="5156616" y="321177"/>
            <a:ext cx="6698500" cy="6179552"/>
          </a:xfrm>
          <a:prstGeom prst="rect">
            <a:avLst/>
          </a:prstGeom>
          <a:solidFill>
            <a:schemeClr val="bg1"/>
          </a:solidFill>
          <a:ln>
            <a:solidFill>
              <a:schemeClr val="bg1"/>
            </a:solidFill>
          </a:ln>
          <a:effectLst>
            <a:outerShdw blurRad="50800" dist="889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mother, father and a preschooler sitting at a table in a classroom reading a book. ">
            <a:extLst>
              <a:ext uri="{FF2B5EF4-FFF2-40B4-BE49-F238E27FC236}">
                <a16:creationId xmlns:a16="http://schemas.microsoft.com/office/drawing/2014/main" id="{36A36FFE-4D3C-B14A-A1C6-CF2E853491A0}"/>
              </a:ext>
            </a:extLst>
          </p:cNvPr>
          <p:cNvPicPr>
            <a:picLocks noChangeAspect="1"/>
          </p:cNvPicPr>
          <p:nvPr/>
        </p:nvPicPr>
        <p:blipFill rotWithShape="1">
          <a:blip r:embed="rId3"/>
          <a:srcRect l="15478" r="15478"/>
          <a:stretch/>
        </p:blipFill>
        <p:spPr>
          <a:xfrm rot="5400000">
            <a:off x="5693993" y="393419"/>
            <a:ext cx="5600703" cy="6083865"/>
          </a:xfrm>
          <a:prstGeom prst="rect">
            <a:avLst/>
          </a:prstGeom>
        </p:spPr>
      </p:pic>
    </p:spTree>
    <p:extLst>
      <p:ext uri="{BB962C8B-B14F-4D97-AF65-F5344CB8AC3E}">
        <p14:creationId xmlns:p14="http://schemas.microsoft.com/office/powerpoint/2010/main" val="1284680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3" descr="Decorative">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5" descr="Decorative">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36" name="Rectangle 2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B824FB6-CDCD-6448-8E49-853667480156}"/>
              </a:ext>
            </a:extLst>
          </p:cNvPr>
          <p:cNvSpPr>
            <a:spLocks noGrp="1"/>
          </p:cNvSpPr>
          <p:nvPr>
            <p:ph type="title"/>
          </p:nvPr>
        </p:nvSpPr>
        <p:spPr>
          <a:xfrm>
            <a:off x="1045028" y="1336329"/>
            <a:ext cx="3892732" cy="4382588"/>
          </a:xfrm>
        </p:spPr>
        <p:txBody>
          <a:bodyPr anchor="ctr">
            <a:normAutofit/>
          </a:bodyPr>
          <a:lstStyle/>
          <a:p>
            <a:r>
              <a:rPr lang="en-US" sz="4500" dirty="0"/>
              <a:t>The Role of Educators in Engaging Families</a:t>
            </a:r>
          </a:p>
        </p:txBody>
      </p:sp>
      <p:sp>
        <p:nvSpPr>
          <p:cNvPr id="33" name="Rectangle 32"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477E16A4-D331-3646-9C7B-A641156E0991}"/>
              </a:ext>
            </a:extLst>
          </p:cNvPr>
          <p:cNvSpPr>
            <a:spLocks noGrp="1"/>
          </p:cNvSpPr>
          <p:nvPr>
            <p:ph idx="1"/>
          </p:nvPr>
        </p:nvSpPr>
        <p:spPr>
          <a:xfrm>
            <a:off x="5786932" y="1238865"/>
            <a:ext cx="5908243" cy="4286864"/>
          </a:xfrm>
        </p:spPr>
        <p:txBody>
          <a:bodyPr anchor="ctr">
            <a:noAutofit/>
          </a:bodyPr>
          <a:lstStyle/>
          <a:p>
            <a:endParaRPr lang="en-US" sz="2400" dirty="0"/>
          </a:p>
          <a:p>
            <a:r>
              <a:rPr lang="en-US" sz="2400" dirty="0"/>
              <a:t>Model a positive attitude toward math for children and families</a:t>
            </a:r>
          </a:p>
          <a:p>
            <a:pPr marL="0" indent="0">
              <a:buNone/>
            </a:pPr>
            <a:endParaRPr lang="en-US" sz="1000" dirty="0"/>
          </a:p>
          <a:p>
            <a:r>
              <a:rPr lang="en-US" sz="2400" dirty="0"/>
              <a:t>Provide families with concrete examples of how parents can engage in early math activities in daily routines </a:t>
            </a:r>
          </a:p>
          <a:p>
            <a:endParaRPr lang="en-US" sz="1000" dirty="0"/>
          </a:p>
          <a:p>
            <a:r>
              <a:rPr lang="en-US" sz="2400" dirty="0"/>
              <a:t>Encourage families to introduce math talk when engaging in reading, storytelling, and singing </a:t>
            </a:r>
          </a:p>
          <a:p>
            <a:endParaRPr lang="en-US" sz="1000" dirty="0"/>
          </a:p>
          <a:p>
            <a:r>
              <a:rPr lang="en-US" sz="2400" dirty="0"/>
              <a:t>Send home ideas for math activities that children can do together with their families </a:t>
            </a:r>
          </a:p>
        </p:txBody>
      </p:sp>
    </p:spTree>
    <p:extLst>
      <p:ext uri="{BB962C8B-B14F-4D97-AF65-F5344CB8AC3E}">
        <p14:creationId xmlns:p14="http://schemas.microsoft.com/office/powerpoint/2010/main" val="33270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8" name="Rectangle 86" descr="Decorative">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BC61BD7A-CC19-5248-84E8-2BCCE2AA0BE7}"/>
              </a:ext>
            </a:extLst>
          </p:cNvPr>
          <p:cNvSpPr>
            <a:spLocks noGrp="1"/>
          </p:cNvSpPr>
          <p:nvPr>
            <p:ph type="title"/>
          </p:nvPr>
        </p:nvSpPr>
        <p:spPr>
          <a:xfrm>
            <a:off x="795528" y="386930"/>
            <a:ext cx="10141799" cy="1300554"/>
          </a:xfrm>
        </p:spPr>
        <p:txBody>
          <a:bodyPr vert="horz" lIns="91440" tIns="45720" rIns="91440" bIns="45720" rtlCol="0" anchor="b">
            <a:normAutofit/>
          </a:bodyPr>
          <a:lstStyle/>
          <a:p>
            <a:r>
              <a:rPr lang="en-US" sz="3000" dirty="0"/>
              <a:t>The Lighthouse for Children Child Development Center as a Demonstration Site for the California Early Math Initiative</a:t>
            </a:r>
          </a:p>
        </p:txBody>
      </p:sp>
      <p:sp>
        <p:nvSpPr>
          <p:cNvPr id="149" name="Rectangle 88" descr="Decorative">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92" descr="Decorative">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90" descr="Decorative">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The outside of the Lighthouse for Children Child Development Center.">
            <a:extLst>
              <a:ext uri="{FF2B5EF4-FFF2-40B4-BE49-F238E27FC236}">
                <a16:creationId xmlns:a16="http://schemas.microsoft.com/office/drawing/2014/main" id="{3D68E66A-3DA6-E849-9156-DBCB0E6BEE1F}"/>
              </a:ext>
            </a:extLst>
          </p:cNvPr>
          <p:cNvPicPr>
            <a:picLocks noGrp="1" noChangeAspect="1"/>
          </p:cNvPicPr>
          <p:nvPr>
            <p:ph sz="half" idx="1"/>
          </p:nvPr>
        </p:nvPicPr>
        <p:blipFill rotWithShape="1">
          <a:blip r:embed="rId3"/>
          <a:srcRect l="1863" r="18577"/>
          <a:stretch/>
        </p:blipFill>
        <p:spPr>
          <a:xfrm>
            <a:off x="635295" y="2524715"/>
            <a:ext cx="4427035" cy="3714244"/>
          </a:xfrm>
          <a:prstGeom prst="rect">
            <a:avLst/>
          </a:prstGeom>
        </p:spPr>
      </p:pic>
      <p:sp>
        <p:nvSpPr>
          <p:cNvPr id="3" name="TextBox 2"/>
          <p:cNvSpPr txBox="1"/>
          <p:nvPr/>
        </p:nvSpPr>
        <p:spPr>
          <a:xfrm>
            <a:off x="5294205" y="2445246"/>
            <a:ext cx="5751576" cy="3977640"/>
          </a:xfrm>
          <a:prstGeom prst="rect">
            <a:avLst/>
          </a:prstGeom>
        </p:spPr>
        <p:txBody>
          <a:bodyPr vert="horz" lIns="91440" tIns="45720" rIns="91440" bIns="45720" rtlCol="0" anchor="ctr">
            <a:normAutofit lnSpcReduction="10000"/>
          </a:bodyPr>
          <a:lstStyle/>
          <a:p>
            <a:pPr marL="285750" indent="-228600" defTabSz="914400">
              <a:lnSpc>
                <a:spcPct val="90000"/>
              </a:lnSpc>
              <a:spcAft>
                <a:spcPts val="600"/>
              </a:spcAft>
              <a:buFont typeface="Arial" panose="020B0604020202020204" pitchFamily="34" charset="0"/>
              <a:buChar char="•"/>
            </a:pPr>
            <a:r>
              <a:rPr lang="en-US" sz="1900" dirty="0"/>
              <a:t>The Lighthouse for Children is the home of programs, services and training opportunities in support of young children and their families. </a:t>
            </a:r>
          </a:p>
          <a:p>
            <a:pPr marL="285750" indent="-228600" defTabSz="914400">
              <a:lnSpc>
                <a:spcPct val="90000"/>
              </a:lnSpc>
              <a:spcAft>
                <a:spcPts val="600"/>
              </a:spcAft>
              <a:buFont typeface="Arial" panose="020B0604020202020204" pitchFamily="34" charset="0"/>
              <a:buChar char="•"/>
            </a:pPr>
            <a:r>
              <a:rPr lang="en-US" sz="1900" dirty="0"/>
              <a:t>First 5 Fresno County and community partners offer families a learning environment where they feel safe, supported and prioritized.  </a:t>
            </a:r>
          </a:p>
          <a:p>
            <a:pPr marL="285750" indent="-228600" defTabSz="914400">
              <a:lnSpc>
                <a:spcPct val="90000"/>
              </a:lnSpc>
              <a:spcAft>
                <a:spcPts val="600"/>
              </a:spcAft>
              <a:buFont typeface="Arial" panose="020B0604020202020204" pitchFamily="34" charset="0"/>
              <a:buChar char="•"/>
            </a:pPr>
            <a:r>
              <a:rPr lang="en-US" sz="1900" dirty="0"/>
              <a:t>This three-story community building houses:</a:t>
            </a:r>
          </a:p>
          <a:p>
            <a:pPr marL="742950" lvl="1" indent="-228600" defTabSz="914400">
              <a:lnSpc>
                <a:spcPct val="90000"/>
              </a:lnSpc>
              <a:spcAft>
                <a:spcPts val="600"/>
              </a:spcAft>
              <a:buFont typeface="Arial" panose="020B0604020202020204" pitchFamily="34" charset="0"/>
              <a:buChar char="•"/>
            </a:pPr>
            <a:r>
              <a:rPr lang="en-US" sz="1900" dirty="0"/>
              <a:t>A child development center operated by the office of Fresno County Superintendent of Schools</a:t>
            </a:r>
          </a:p>
          <a:p>
            <a:pPr marL="742950" lvl="1" indent="-228600" defTabSz="914400">
              <a:lnSpc>
                <a:spcPct val="90000"/>
              </a:lnSpc>
              <a:spcAft>
                <a:spcPts val="600"/>
              </a:spcAft>
              <a:buFont typeface="Arial" panose="020B0604020202020204" pitchFamily="34" charset="0"/>
              <a:buChar char="•"/>
            </a:pPr>
            <a:r>
              <a:rPr lang="en-US" sz="1900" dirty="0"/>
              <a:t>The Community Learning Center</a:t>
            </a:r>
          </a:p>
          <a:p>
            <a:pPr marL="742950" lvl="1" indent="-228600" defTabSz="914400">
              <a:lnSpc>
                <a:spcPct val="90000"/>
              </a:lnSpc>
              <a:spcAft>
                <a:spcPts val="600"/>
              </a:spcAft>
              <a:buFont typeface="Arial" panose="020B0604020202020204" pitchFamily="34" charset="0"/>
              <a:buChar char="•"/>
            </a:pPr>
            <a:r>
              <a:rPr lang="en-US" sz="1900" dirty="0"/>
              <a:t>Conferencing and office space for community agencies</a:t>
            </a:r>
          </a:p>
          <a:p>
            <a:pPr marL="742950" lvl="1" indent="-228600" defTabSz="914400">
              <a:lnSpc>
                <a:spcPct val="90000"/>
              </a:lnSpc>
              <a:spcAft>
                <a:spcPts val="600"/>
              </a:spcAft>
              <a:buFont typeface="Arial" panose="020B0604020202020204" pitchFamily="34" charset="0"/>
              <a:buChar char="•"/>
            </a:pPr>
            <a:r>
              <a:rPr lang="en-US" sz="1900" dirty="0"/>
              <a:t>First 5 Fresno County’s administrative offices.</a:t>
            </a:r>
          </a:p>
        </p:txBody>
      </p:sp>
    </p:spTree>
    <p:extLst>
      <p:ext uri="{BB962C8B-B14F-4D97-AF65-F5344CB8AC3E}">
        <p14:creationId xmlns:p14="http://schemas.microsoft.com/office/powerpoint/2010/main" val="376531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descr="Decorative">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528" y="386930"/>
            <a:ext cx="10141799" cy="1300554"/>
          </a:xfrm>
        </p:spPr>
        <p:txBody>
          <a:bodyPr vert="horz" lIns="91440" tIns="45720" rIns="91440" bIns="45720" rtlCol="0" anchor="b">
            <a:normAutofit/>
          </a:bodyPr>
          <a:lstStyle/>
          <a:p>
            <a:r>
              <a:rPr lang="en-US" sz="2300" dirty="0"/>
              <a:t>The Lighthouse for Children Child Development Center (LFC CDC) is in the heart of California in downtown Fresno County and represents a unique partnership between First 5 Fresno County and the office of Fresno County Superintendent of Schools</a:t>
            </a:r>
          </a:p>
        </p:txBody>
      </p:sp>
      <p:sp>
        <p:nvSpPr>
          <p:cNvPr id="193" name="Rectangle 192" descr="Decorative">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descr="Decorative">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descr="Decorative">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A map of California with Fresno County highlighted."/>
          <p:cNvPicPr>
            <a:picLocks noChangeAspect="1" noChangeArrowheads="1"/>
          </p:cNvPicPr>
          <p:nvPr/>
        </p:nvPicPr>
        <p:blipFill rotWithShape="1">
          <a:blip r:embed="rId3"/>
          <a:srcRect l="-18" t="21744" r="16" b="5620"/>
          <a:stretch/>
        </p:blipFill>
        <p:spPr bwMode="auto">
          <a:xfrm>
            <a:off x="635295" y="2524715"/>
            <a:ext cx="4474273" cy="3714244"/>
          </a:xfrm>
          <a:prstGeom prst="rect">
            <a:avLst/>
          </a:prstGeom>
          <a:noFill/>
          <a:extLst>
            <a:ext uri="{909E8E84-426E-40DD-AFC4-6F175D3DCCD1}">
              <a14:hiddenFill xmlns:a14="http://schemas.microsoft.com/office/drawing/2010/main">
                <a:solidFill>
                  <a:srgbClr val="FFFFFF"/>
                </a:solidFill>
              </a14:hiddenFill>
            </a:ext>
          </a:extLst>
        </p:spPr>
      </p:pic>
      <p:sp>
        <p:nvSpPr>
          <p:cNvPr id="9" name="Heart 8" descr="image of a heart placed in Fresno County on the image of California"/>
          <p:cNvSpPr/>
          <p:nvPr/>
        </p:nvSpPr>
        <p:spPr>
          <a:xfrm>
            <a:off x="2418736" y="4233835"/>
            <a:ext cx="196645" cy="206477"/>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type="body" sz="half" idx="2"/>
          </p:nvPr>
        </p:nvSpPr>
        <p:spPr>
          <a:xfrm>
            <a:off x="5197674" y="2265823"/>
            <a:ext cx="5739653" cy="3973136"/>
          </a:xfrm>
        </p:spPr>
        <p:txBody>
          <a:bodyPr vert="horz" lIns="91440" tIns="45720" rIns="91440" bIns="45720" rtlCol="0" anchor="ctr">
            <a:normAutofit fontScale="92500" lnSpcReduction="20000"/>
          </a:bodyPr>
          <a:lstStyle/>
          <a:p>
            <a:pPr marL="285750" indent="-285750">
              <a:buFont typeface="Arial" panose="020B0604020202020204" pitchFamily="34" charset="0"/>
              <a:buChar char="•"/>
            </a:pPr>
            <a:r>
              <a:rPr lang="en-US" sz="2000" dirty="0"/>
              <a:t>The LFC CDC offers high quality early learning experiences that prepare children for success.  The Child Development Center features:</a:t>
            </a:r>
          </a:p>
          <a:p>
            <a:pPr marL="285750" indent="-228600">
              <a:buFont typeface="Arial" panose="020B0604020202020204" pitchFamily="34" charset="0"/>
              <a:buChar char="•"/>
            </a:pPr>
            <a:r>
              <a:rPr lang="en-US" sz="2000" dirty="0"/>
              <a:t>Six state-of-the-art classrooms </a:t>
            </a:r>
          </a:p>
          <a:p>
            <a:pPr marL="285750" indent="-228600">
              <a:buFont typeface="Arial" panose="020B0604020202020204" pitchFamily="34" charset="0"/>
              <a:buChar char="•"/>
            </a:pPr>
            <a:r>
              <a:rPr lang="en-US" sz="2000" dirty="0"/>
              <a:t>A dual language classroom that utilizes a 50/50 model</a:t>
            </a:r>
          </a:p>
          <a:p>
            <a:pPr marL="285750" indent="-228600">
              <a:buFont typeface="Arial" panose="020B0604020202020204" pitchFamily="34" charset="0"/>
              <a:buChar char="•"/>
            </a:pPr>
            <a:r>
              <a:rPr lang="en-US" sz="2000" dirty="0"/>
              <a:t>A natural playground designed to maximize learning indoors and out for infant, toddler and preschool aged children</a:t>
            </a:r>
          </a:p>
          <a:p>
            <a:pPr marL="285750" indent="-228600">
              <a:buFont typeface="Arial" panose="020B0604020202020204" pitchFamily="34" charset="0"/>
              <a:buChar char="•"/>
            </a:pPr>
            <a:r>
              <a:rPr lang="en-US" sz="2000" dirty="0"/>
              <a:t>Serves as a demonstration site and innovation lab for early childhood professionals and students.  It offers observation areas and on-site training opportunities to learn about the program’s approach to high-quality care and utilization of a blended-funding model.</a:t>
            </a:r>
          </a:p>
        </p:txBody>
      </p:sp>
    </p:spTree>
    <p:extLst>
      <p:ext uri="{BB962C8B-B14F-4D97-AF65-F5344CB8AC3E}">
        <p14:creationId xmlns:p14="http://schemas.microsoft.com/office/powerpoint/2010/main" val="355454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descr="Decorative">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1"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descr="Decorative">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B0EDAD9-AC76-E846-B0AD-3A3251F18601}"/>
              </a:ext>
            </a:extLst>
          </p:cNvPr>
          <p:cNvSpPr>
            <a:spLocks noGrp="1"/>
          </p:cNvSpPr>
          <p:nvPr>
            <p:ph type="title"/>
          </p:nvPr>
        </p:nvSpPr>
        <p:spPr>
          <a:xfrm>
            <a:off x="1045028" y="1336329"/>
            <a:ext cx="3892732" cy="4382588"/>
          </a:xfrm>
        </p:spPr>
        <p:txBody>
          <a:bodyPr anchor="ctr">
            <a:normAutofit/>
          </a:bodyPr>
          <a:lstStyle/>
          <a:p>
            <a:r>
              <a:rPr lang="en-US" sz="4500" dirty="0"/>
              <a:t>Using literacy as an entry point for math</a:t>
            </a:r>
          </a:p>
        </p:txBody>
      </p:sp>
      <p:sp>
        <p:nvSpPr>
          <p:cNvPr id="24" name="Rectangle 33"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5E8CFC-CFC6-4F47-AB3F-DC395E3983B0}"/>
              </a:ext>
            </a:extLst>
          </p:cNvPr>
          <p:cNvSpPr>
            <a:spLocks noGrp="1"/>
          </p:cNvSpPr>
          <p:nvPr>
            <p:ph idx="1"/>
          </p:nvPr>
        </p:nvSpPr>
        <p:spPr>
          <a:xfrm>
            <a:off x="6096001" y="1336329"/>
            <a:ext cx="5260848" cy="4382588"/>
          </a:xfrm>
        </p:spPr>
        <p:txBody>
          <a:bodyPr anchor="ctr">
            <a:normAutofit/>
          </a:bodyPr>
          <a:lstStyle/>
          <a:p>
            <a:r>
              <a:rPr lang="en-US" sz="2400" dirty="0"/>
              <a:t>Math Person vs Reading Person?</a:t>
            </a:r>
          </a:p>
          <a:p>
            <a:endParaRPr lang="en-US" sz="2400" dirty="0"/>
          </a:p>
          <a:p>
            <a:r>
              <a:rPr lang="en-US" sz="2400" dirty="0"/>
              <a:t>Math in Stories</a:t>
            </a:r>
          </a:p>
          <a:p>
            <a:endParaRPr lang="en-US" sz="2400" dirty="0"/>
          </a:p>
          <a:p>
            <a:r>
              <a:rPr lang="en-US" sz="2400" dirty="0"/>
              <a:t>Activities with low or no cost materials</a:t>
            </a:r>
          </a:p>
        </p:txBody>
      </p:sp>
    </p:spTree>
    <p:extLst>
      <p:ext uri="{BB962C8B-B14F-4D97-AF65-F5344CB8AC3E}">
        <p14:creationId xmlns:p14="http://schemas.microsoft.com/office/powerpoint/2010/main" val="2254832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descr="Decorative">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descr="Decorative">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B0EDAD9-AC76-E846-B0AD-3A3251F18601}"/>
              </a:ext>
            </a:extLst>
          </p:cNvPr>
          <p:cNvSpPr>
            <a:spLocks noGrp="1"/>
          </p:cNvSpPr>
          <p:nvPr>
            <p:ph type="title"/>
          </p:nvPr>
        </p:nvSpPr>
        <p:spPr>
          <a:xfrm>
            <a:off x="1045028" y="1336329"/>
            <a:ext cx="3892732" cy="4382588"/>
          </a:xfrm>
        </p:spPr>
        <p:txBody>
          <a:bodyPr anchor="ctr">
            <a:normAutofit/>
          </a:bodyPr>
          <a:lstStyle/>
          <a:p>
            <a:r>
              <a:rPr lang="en-US" sz="4500" dirty="0"/>
              <a:t>What it takes to Organize a Family Math Night</a:t>
            </a:r>
          </a:p>
        </p:txBody>
      </p:sp>
      <p:sp>
        <p:nvSpPr>
          <p:cNvPr id="34" name="Rectangle 33"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5E8CFC-CFC6-4F47-AB3F-DC395E3983B0}"/>
              </a:ext>
            </a:extLst>
          </p:cNvPr>
          <p:cNvSpPr>
            <a:spLocks noGrp="1"/>
          </p:cNvSpPr>
          <p:nvPr>
            <p:ph idx="1"/>
          </p:nvPr>
        </p:nvSpPr>
        <p:spPr>
          <a:xfrm>
            <a:off x="6096001" y="1336329"/>
            <a:ext cx="5260848" cy="4382588"/>
          </a:xfrm>
        </p:spPr>
        <p:txBody>
          <a:bodyPr anchor="ctr">
            <a:noAutofit/>
          </a:bodyPr>
          <a:lstStyle/>
          <a:p>
            <a:pPr marL="0" indent="0">
              <a:buNone/>
            </a:pPr>
            <a:endParaRPr lang="en-US" sz="2400" dirty="0"/>
          </a:p>
          <a:p>
            <a:r>
              <a:rPr lang="en-US" sz="2400" dirty="0"/>
              <a:t>Who is your audience; who will be there?</a:t>
            </a:r>
          </a:p>
          <a:p>
            <a:endParaRPr lang="en-US" sz="1400" dirty="0"/>
          </a:p>
          <a:p>
            <a:r>
              <a:rPr lang="en-US" sz="2400" dirty="0"/>
              <a:t>What is your learning goal for families?</a:t>
            </a:r>
          </a:p>
          <a:p>
            <a:endParaRPr lang="en-US" sz="1400" dirty="0"/>
          </a:p>
          <a:p>
            <a:r>
              <a:rPr lang="en-US" sz="2400" dirty="0"/>
              <a:t>When and where will you hold it?</a:t>
            </a:r>
          </a:p>
          <a:p>
            <a:pPr marL="0" indent="0">
              <a:buNone/>
            </a:pPr>
            <a:endParaRPr lang="en-US" sz="1400" dirty="0"/>
          </a:p>
          <a:p>
            <a:r>
              <a:rPr lang="en-US" sz="2400" dirty="0"/>
              <a:t>How will you inform families about Family Math Night?</a:t>
            </a:r>
          </a:p>
          <a:p>
            <a:endParaRPr lang="en-US" sz="1400" dirty="0"/>
          </a:p>
          <a:p>
            <a:r>
              <a:rPr lang="en-US" sz="2400" dirty="0"/>
              <a:t>Will you provide a meal or snacks?</a:t>
            </a:r>
          </a:p>
          <a:p>
            <a:pPr marL="0" indent="0">
              <a:buNone/>
            </a:pPr>
            <a:endParaRPr lang="en-US" sz="2400" dirty="0"/>
          </a:p>
        </p:txBody>
      </p:sp>
    </p:spTree>
    <p:extLst>
      <p:ext uri="{BB962C8B-B14F-4D97-AF65-F5344CB8AC3E}">
        <p14:creationId xmlns:p14="http://schemas.microsoft.com/office/powerpoint/2010/main" val="2810886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descr="Decorative">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descr="Decorative">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descr="Decorative">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3" name="Rectangle 6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6A151E-7DB7-6B43-BFD1-3C45C1D43146}"/>
              </a:ext>
            </a:extLst>
          </p:cNvPr>
          <p:cNvSpPr>
            <a:spLocks noGrp="1"/>
          </p:cNvSpPr>
          <p:nvPr>
            <p:ph type="title"/>
          </p:nvPr>
        </p:nvSpPr>
        <p:spPr>
          <a:xfrm>
            <a:off x="665085" y="856180"/>
            <a:ext cx="4560584" cy="1128068"/>
          </a:xfrm>
        </p:spPr>
        <p:txBody>
          <a:bodyPr vert="horz" lIns="91440" tIns="45720" rIns="91440" bIns="45720" rtlCol="0" anchor="ctr">
            <a:normAutofit/>
          </a:bodyPr>
          <a:lstStyle/>
          <a:p>
            <a:r>
              <a:rPr lang="en-US" sz="4500" dirty="0"/>
              <a:t>Opening Session</a:t>
            </a:r>
          </a:p>
        </p:txBody>
      </p:sp>
      <p:sp>
        <p:nvSpPr>
          <p:cNvPr id="66" name="Rectangle 65"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6E57A5B-9069-EB47-82BD-91BD7BE00563}"/>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457200"/>
            <a:r>
              <a:rPr lang="en-US" sz="2400" dirty="0"/>
              <a:t>Importance of mathematics </a:t>
            </a:r>
          </a:p>
          <a:p>
            <a:pPr indent="0">
              <a:buNone/>
            </a:pPr>
            <a:endParaRPr lang="en-US" sz="2400" dirty="0"/>
          </a:p>
          <a:p>
            <a:pPr marL="457200"/>
            <a:r>
              <a:rPr lang="en-US" sz="2400" dirty="0"/>
              <a:t>Parents’ </a:t>
            </a:r>
            <a:r>
              <a:rPr lang="en-US" sz="2400" i="1" dirty="0"/>
              <a:t>feelings</a:t>
            </a:r>
            <a:r>
              <a:rPr lang="en-US" sz="2400" dirty="0"/>
              <a:t> are contagious</a:t>
            </a:r>
          </a:p>
          <a:p>
            <a:pPr marL="457200"/>
            <a:endParaRPr lang="en-US" sz="2400" dirty="0"/>
          </a:p>
          <a:p>
            <a:pPr marL="457200"/>
            <a:r>
              <a:rPr lang="en-US" sz="2400" dirty="0"/>
              <a:t>How to read to a child</a:t>
            </a:r>
          </a:p>
          <a:p>
            <a:pPr marL="457200"/>
            <a:endParaRPr lang="en-US" sz="2400" dirty="0"/>
          </a:p>
          <a:p>
            <a:pPr marL="457200"/>
            <a:r>
              <a:rPr lang="en-US" sz="2400" dirty="0"/>
              <a:t>Practice</a:t>
            </a:r>
          </a:p>
          <a:p>
            <a:pPr marL="457200"/>
            <a:endParaRPr lang="en-US" sz="2000" dirty="0"/>
          </a:p>
        </p:txBody>
      </p:sp>
      <p:sp>
        <p:nvSpPr>
          <p:cNvPr id="70" name="Rectangle 69"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hoto from the Family Math Night. A projector screen with the words &quot;Welcome to Family Math Night at the Lighhouse&quot; projected on it.">
            <a:extLst>
              <a:ext uri="{FF2B5EF4-FFF2-40B4-BE49-F238E27FC236}">
                <a16:creationId xmlns:a16="http://schemas.microsoft.com/office/drawing/2014/main" id="{D4C24E4C-D3C8-2B46-8AEE-16EBF66B9810}"/>
              </a:ext>
            </a:extLst>
          </p:cNvPr>
          <p:cNvPicPr>
            <a:picLocks noGrp="1" noChangeAspect="1"/>
          </p:cNvPicPr>
          <p:nvPr>
            <p:ph sz="half" idx="2"/>
          </p:nvPr>
        </p:nvPicPr>
        <p:blipFill rotWithShape="1">
          <a:blip r:embed="rId3"/>
          <a:srcRect l="4011" r="18620"/>
          <a:stretch/>
        </p:blipFill>
        <p:spPr>
          <a:xfrm>
            <a:off x="5977788" y="799352"/>
            <a:ext cx="5425410" cy="5259296"/>
          </a:xfrm>
          <a:prstGeom prst="rect">
            <a:avLst/>
          </a:prstGeom>
        </p:spPr>
      </p:pic>
    </p:spTree>
    <p:extLst>
      <p:ext uri="{BB962C8B-B14F-4D97-AF65-F5344CB8AC3E}">
        <p14:creationId xmlns:p14="http://schemas.microsoft.com/office/powerpoint/2010/main" val="1803397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descr="Decorative">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descr="Decorative">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descr="Decorative">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0" name="Rectangle 4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F769B0C-A031-E94A-8E73-E3E7B9C8DD6B}"/>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500" dirty="0"/>
              <a:t>Activity Stations</a:t>
            </a:r>
          </a:p>
        </p:txBody>
      </p:sp>
      <p:sp>
        <p:nvSpPr>
          <p:cNvPr id="53" name="Rectangle 52"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A7266BA-DA3E-114A-82FE-B865BABA9D0F}"/>
              </a:ext>
            </a:extLst>
          </p:cNvPr>
          <p:cNvSpPr>
            <a:spLocks noGrp="1"/>
          </p:cNvSpPr>
          <p:nvPr>
            <p:ph sz="half" idx="2"/>
          </p:nvPr>
        </p:nvSpPr>
        <p:spPr>
          <a:xfrm>
            <a:off x="590719" y="2330505"/>
            <a:ext cx="4559425" cy="3979585"/>
          </a:xfrm>
        </p:spPr>
        <p:txBody>
          <a:bodyPr vert="horz" lIns="91440" tIns="45720" rIns="91440" bIns="45720" rtlCol="0" anchor="ctr">
            <a:noAutofit/>
          </a:bodyPr>
          <a:lstStyle/>
          <a:p>
            <a:pPr marL="0"/>
            <a:r>
              <a:rPr lang="en-US" sz="2400" dirty="0"/>
              <a:t>Target ages: </a:t>
            </a:r>
          </a:p>
          <a:p>
            <a:pPr lvl="1"/>
            <a:r>
              <a:rPr lang="en-US" dirty="0"/>
              <a:t>Infants</a:t>
            </a:r>
          </a:p>
          <a:p>
            <a:pPr lvl="1"/>
            <a:r>
              <a:rPr lang="en-US" dirty="0"/>
              <a:t>Toddlers</a:t>
            </a:r>
          </a:p>
          <a:p>
            <a:pPr lvl="1"/>
            <a:r>
              <a:rPr lang="en-US" dirty="0"/>
              <a:t>Preschoolers</a:t>
            </a:r>
          </a:p>
          <a:p>
            <a:pPr lvl="1"/>
            <a:r>
              <a:rPr lang="en-US" dirty="0"/>
              <a:t>Early elementary school children</a:t>
            </a:r>
          </a:p>
          <a:p>
            <a:endParaRPr lang="en-US" sz="1000" dirty="0"/>
          </a:p>
          <a:p>
            <a:pPr marL="0"/>
            <a:r>
              <a:rPr lang="en-US" sz="2400" dirty="0"/>
              <a:t>Math areas:</a:t>
            </a:r>
          </a:p>
          <a:p>
            <a:pPr lvl="1"/>
            <a:r>
              <a:rPr lang="en-US" dirty="0"/>
              <a:t>Number Sense</a:t>
            </a:r>
          </a:p>
          <a:p>
            <a:pPr lvl="1"/>
            <a:r>
              <a:rPr lang="en-US" dirty="0"/>
              <a:t>Geometry</a:t>
            </a:r>
          </a:p>
          <a:p>
            <a:pPr lvl="1"/>
            <a:r>
              <a:rPr lang="en-US" dirty="0"/>
              <a:t>Classification &amp; Patterning</a:t>
            </a:r>
          </a:p>
        </p:txBody>
      </p:sp>
      <p:sp>
        <p:nvSpPr>
          <p:cNvPr id="57" name="Rectangle 56"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hoto from the Family Math Night. A teacher surrounded by children playing with balls in a ball pit. The teacher is reading a book to the chidlren.">
            <a:extLst>
              <a:ext uri="{FF2B5EF4-FFF2-40B4-BE49-F238E27FC236}">
                <a16:creationId xmlns:a16="http://schemas.microsoft.com/office/drawing/2014/main" id="{98D7C9B0-6AB6-6E43-B03F-C9879CA7AA5A}"/>
              </a:ext>
            </a:extLst>
          </p:cNvPr>
          <p:cNvPicPr>
            <a:picLocks noGrp="1" noChangeAspect="1"/>
          </p:cNvPicPr>
          <p:nvPr>
            <p:ph sz="half" idx="1"/>
          </p:nvPr>
        </p:nvPicPr>
        <p:blipFill rotWithShape="1">
          <a:blip r:embed="rId3"/>
          <a:srcRect r="27298" b="2"/>
          <a:stretch/>
        </p:blipFill>
        <p:spPr>
          <a:xfrm rot="5400000">
            <a:off x="6060845" y="716295"/>
            <a:ext cx="5259296" cy="5425410"/>
          </a:xfrm>
          <a:prstGeom prst="rect">
            <a:avLst/>
          </a:prstGeom>
        </p:spPr>
      </p:pic>
    </p:spTree>
    <p:extLst>
      <p:ext uri="{BB962C8B-B14F-4D97-AF65-F5344CB8AC3E}">
        <p14:creationId xmlns:p14="http://schemas.microsoft.com/office/powerpoint/2010/main" val="62912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descr="Decorative">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accent4"/>
          </a:solidFill>
          <a:ln w="127000" cap="sq" cmpd="thinThick">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D3CDFE-9C37-E246-B0B7-7D554AE4A408}"/>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500">
                <a:solidFill>
                  <a:srgbClr val="FFFFFF"/>
                </a:solidFill>
              </a:rPr>
              <a:t>Early Math Books</a:t>
            </a:r>
            <a:endParaRPr lang="en-US" sz="4500" kern="1200" dirty="0">
              <a:solidFill>
                <a:srgbClr val="FFFFFF"/>
              </a:solidFill>
              <a:latin typeface="+mj-lt"/>
              <a:ea typeface="+mj-ea"/>
              <a:cs typeface="+mj-cs"/>
            </a:endParaRPr>
          </a:p>
        </p:txBody>
      </p:sp>
      <p:cxnSp>
        <p:nvCxnSpPr>
          <p:cNvPr id="18" name="Straight Connector 17" descr="Decorative">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2" name="Picture 21" descr="The book cover of &quot;Who Sank the Boat&quot; by Pamela Allen.">
            <a:extLst>
              <a:ext uri="{FF2B5EF4-FFF2-40B4-BE49-F238E27FC236}">
                <a16:creationId xmlns:a16="http://schemas.microsoft.com/office/drawing/2014/main" id="{3416D5D0-28C8-BB4A-B23F-E016A3731D4F}"/>
              </a:ext>
            </a:extLst>
          </p:cNvPr>
          <p:cNvPicPr>
            <a:picLocks noChangeAspect="1"/>
          </p:cNvPicPr>
          <p:nvPr/>
        </p:nvPicPr>
        <p:blipFill>
          <a:blip r:embed="rId3"/>
          <a:stretch>
            <a:fillRect/>
          </a:stretch>
        </p:blipFill>
        <p:spPr>
          <a:xfrm>
            <a:off x="497095" y="3433614"/>
            <a:ext cx="3664465" cy="3132021"/>
          </a:xfrm>
          <a:prstGeom prst="rect">
            <a:avLst/>
          </a:prstGeom>
        </p:spPr>
      </p:pic>
      <p:pic>
        <p:nvPicPr>
          <p:cNvPr id="12" name="Content Placeholder 11" descr="The book cover of &quot;Baby Goes to Market&quot; by Atinuke">
            <a:extLst>
              <a:ext uri="{FF2B5EF4-FFF2-40B4-BE49-F238E27FC236}">
                <a16:creationId xmlns:a16="http://schemas.microsoft.com/office/drawing/2014/main" id="{82AA7953-BFC4-6246-B4C1-82A7D552A362}"/>
              </a:ext>
            </a:extLst>
          </p:cNvPr>
          <p:cNvPicPr>
            <a:picLocks noGrp="1" noChangeAspect="1"/>
          </p:cNvPicPr>
          <p:nvPr>
            <p:ph sz="half" idx="2"/>
          </p:nvPr>
        </p:nvPicPr>
        <p:blipFill>
          <a:blip r:embed="rId4"/>
          <a:stretch>
            <a:fillRect/>
          </a:stretch>
        </p:blipFill>
        <p:spPr>
          <a:xfrm>
            <a:off x="207728" y="234359"/>
            <a:ext cx="2622042" cy="2926080"/>
          </a:xfrm>
        </p:spPr>
      </p:pic>
      <p:pic>
        <p:nvPicPr>
          <p:cNvPr id="14" name="Content Placeholder 13" descr="The book cover of &quot;The Birthday Box&quot; by Leslie Patricelli">
            <a:extLst>
              <a:ext uri="{FF2B5EF4-FFF2-40B4-BE49-F238E27FC236}">
                <a16:creationId xmlns:a16="http://schemas.microsoft.com/office/drawing/2014/main" id="{126CDF7B-E438-0E48-ACBD-2FF644749328}"/>
              </a:ext>
            </a:extLst>
          </p:cNvPr>
          <p:cNvPicPr>
            <a:picLocks noGrp="1" noChangeAspect="1"/>
          </p:cNvPicPr>
          <p:nvPr>
            <p:ph sz="quarter" idx="4"/>
          </p:nvPr>
        </p:nvPicPr>
        <p:blipFill>
          <a:blip r:embed="rId5"/>
          <a:stretch>
            <a:fillRect/>
          </a:stretch>
        </p:blipFill>
        <p:spPr>
          <a:xfrm>
            <a:off x="3021318" y="234359"/>
            <a:ext cx="2928863" cy="2926080"/>
          </a:xfrm>
        </p:spPr>
      </p:pic>
      <p:pic>
        <p:nvPicPr>
          <p:cNvPr id="17" name="Picture 16" descr="The book cover of &quot;Color Zoo&quot; by Lois Ehlert">
            <a:extLst>
              <a:ext uri="{FF2B5EF4-FFF2-40B4-BE49-F238E27FC236}">
                <a16:creationId xmlns:a16="http://schemas.microsoft.com/office/drawing/2014/main" id="{FCEBCB98-4E64-B24B-9D19-29785AB6F30E}"/>
              </a:ext>
            </a:extLst>
          </p:cNvPr>
          <p:cNvPicPr>
            <a:picLocks noChangeAspect="1"/>
          </p:cNvPicPr>
          <p:nvPr/>
        </p:nvPicPr>
        <p:blipFill>
          <a:blip r:embed="rId6"/>
          <a:stretch>
            <a:fillRect/>
          </a:stretch>
        </p:blipFill>
        <p:spPr>
          <a:xfrm>
            <a:off x="6018973" y="234359"/>
            <a:ext cx="2867559" cy="2926080"/>
          </a:xfrm>
          <a:prstGeom prst="rect">
            <a:avLst/>
          </a:prstGeom>
        </p:spPr>
      </p:pic>
      <p:pic>
        <p:nvPicPr>
          <p:cNvPr id="20" name="Picture 19" descr="The book cover of &quot;Doggies, a counting and barking book&quot; by Sandra Bounton.">
            <a:extLst>
              <a:ext uri="{FF2B5EF4-FFF2-40B4-BE49-F238E27FC236}">
                <a16:creationId xmlns:a16="http://schemas.microsoft.com/office/drawing/2014/main" id="{6B9B508E-BB33-2A49-B385-F63B59F03981}"/>
              </a:ext>
            </a:extLst>
          </p:cNvPr>
          <p:cNvPicPr>
            <a:picLocks noChangeAspect="1"/>
          </p:cNvPicPr>
          <p:nvPr/>
        </p:nvPicPr>
        <p:blipFill>
          <a:blip r:embed="rId7"/>
          <a:stretch>
            <a:fillRect/>
          </a:stretch>
        </p:blipFill>
        <p:spPr>
          <a:xfrm>
            <a:off x="8886532" y="234359"/>
            <a:ext cx="2921900" cy="2926080"/>
          </a:xfrm>
          <a:prstGeom prst="rect">
            <a:avLst/>
          </a:prstGeom>
        </p:spPr>
      </p:pic>
    </p:spTree>
    <p:extLst>
      <p:ext uri="{BB962C8B-B14F-4D97-AF65-F5344CB8AC3E}">
        <p14:creationId xmlns:p14="http://schemas.microsoft.com/office/powerpoint/2010/main" val="3305564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descr="Decorative">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accent4"/>
          </a:solidFill>
          <a:ln w="127000" cap="sq" cmpd="thinThick">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D3CDFE-9C37-E246-B0B7-7D554AE4A408}"/>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500" kern="1200" dirty="0">
                <a:solidFill>
                  <a:srgbClr val="FFFFFF"/>
                </a:solidFill>
                <a:latin typeface="+mj-lt"/>
                <a:ea typeface="+mj-ea"/>
                <a:cs typeface="+mj-cs"/>
              </a:rPr>
              <a:t>Activity Stations</a:t>
            </a:r>
          </a:p>
        </p:txBody>
      </p:sp>
      <p:cxnSp>
        <p:nvCxnSpPr>
          <p:cNvPr id="18" name="Straight Connector 17" descr="Decorative">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 photo from an Activity Station at the Family Math Night. A table with two books, a boardgame and dice.">
            <a:extLst>
              <a:ext uri="{FF2B5EF4-FFF2-40B4-BE49-F238E27FC236}">
                <a16:creationId xmlns:a16="http://schemas.microsoft.com/office/drawing/2014/main" id="{7CC64C62-C031-DF46-8E15-6F4901416CFA}"/>
              </a:ext>
            </a:extLst>
          </p:cNvPr>
          <p:cNvPicPr>
            <a:picLocks noGrp="1" noChangeAspect="1"/>
          </p:cNvPicPr>
          <p:nvPr>
            <p:ph sz="quarter" idx="4"/>
          </p:nvPr>
        </p:nvPicPr>
        <p:blipFill rotWithShape="1">
          <a:blip r:embed="rId3"/>
          <a:srcRect l="16615" t="3790" r="32893" b="4649"/>
          <a:stretch/>
        </p:blipFill>
        <p:spPr>
          <a:xfrm rot="5400000">
            <a:off x="932582" y="2798289"/>
            <a:ext cx="3054096" cy="4153592"/>
          </a:xfrm>
          <a:prstGeom prst="rect">
            <a:avLst/>
          </a:prstGeom>
        </p:spPr>
      </p:pic>
      <p:pic>
        <p:nvPicPr>
          <p:cNvPr id="6" name="Content Placeholder 4" descr="A photo from an Activity Station at the Family Math Night. A table with two books, two instruction sheets and some plastic coins in cups.">
            <a:extLst>
              <a:ext uri="{FF2B5EF4-FFF2-40B4-BE49-F238E27FC236}">
                <a16:creationId xmlns:a16="http://schemas.microsoft.com/office/drawing/2014/main" id="{18C94855-F592-8A40-9788-2DA128E5756C}"/>
              </a:ext>
            </a:extLst>
          </p:cNvPr>
          <p:cNvPicPr>
            <a:picLocks noChangeAspect="1"/>
          </p:cNvPicPr>
          <p:nvPr/>
        </p:nvPicPr>
        <p:blipFill rotWithShape="1">
          <a:blip r:embed="rId4"/>
          <a:srcRect l="24967" r="22108" b="4029"/>
          <a:stretch/>
        </p:blipFill>
        <p:spPr>
          <a:xfrm rot="5400000">
            <a:off x="932582" y="-255807"/>
            <a:ext cx="3054096" cy="4153591"/>
          </a:xfrm>
          <a:prstGeom prst="rect">
            <a:avLst/>
          </a:prstGeom>
        </p:spPr>
      </p:pic>
      <p:pic>
        <p:nvPicPr>
          <p:cNvPr id="5" name="Content Placeholder 4" descr="A photo from an Activity Station at the Family Math Night. A table with two books, printed photos of various animals, shapes, markers and colored paper.">
            <a:extLst>
              <a:ext uri="{FF2B5EF4-FFF2-40B4-BE49-F238E27FC236}">
                <a16:creationId xmlns:a16="http://schemas.microsoft.com/office/drawing/2014/main" id="{5BDE689B-D7A9-D244-8B00-4F0C6FF47CFD}"/>
              </a:ext>
            </a:extLst>
          </p:cNvPr>
          <p:cNvPicPr>
            <a:picLocks noGrp="1" noChangeAspect="1"/>
          </p:cNvPicPr>
          <p:nvPr>
            <p:ph sz="half" idx="2"/>
          </p:nvPr>
        </p:nvPicPr>
        <p:blipFill rotWithShape="1">
          <a:blip r:embed="rId5"/>
          <a:srcRect l="36601" r="31649"/>
          <a:stretch/>
        </p:blipFill>
        <p:spPr>
          <a:xfrm rot="5400000">
            <a:off x="6727417" y="-1775888"/>
            <a:ext cx="3054095" cy="7214616"/>
          </a:xfrm>
          <a:prstGeom prst="rect">
            <a:avLst/>
          </a:prstGeom>
        </p:spPr>
      </p:pic>
    </p:spTree>
    <p:extLst>
      <p:ext uri="{BB962C8B-B14F-4D97-AF65-F5344CB8AC3E}">
        <p14:creationId xmlns:p14="http://schemas.microsoft.com/office/powerpoint/2010/main" val="2208094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4" descr="Decorative">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2" descr="Decorative">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6" descr="Decorative">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84" name="Rectangle 7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7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6A151E-7DB7-6B43-BFD1-3C45C1D43146}"/>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500" dirty="0"/>
              <a:t>Family Math Night</a:t>
            </a:r>
          </a:p>
        </p:txBody>
      </p:sp>
      <p:sp>
        <p:nvSpPr>
          <p:cNvPr id="87" name="Rectangle 80"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6E57A5B-9069-EB47-82BD-91BD7BE00563}"/>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457200"/>
            <a:r>
              <a:rPr lang="en-US" sz="2400" dirty="0"/>
              <a:t>38 families attended, mostly mothers</a:t>
            </a:r>
          </a:p>
          <a:p>
            <a:pPr marL="457200"/>
            <a:endParaRPr lang="en-US" sz="2400" dirty="0"/>
          </a:p>
          <a:p>
            <a:pPr marL="457200"/>
            <a:r>
              <a:rPr lang="en-US" sz="2400" dirty="0"/>
              <a:t>Mostly children were 3 to 4-year-olds</a:t>
            </a:r>
          </a:p>
          <a:p>
            <a:pPr marL="457200"/>
            <a:endParaRPr lang="en-US" sz="2400" dirty="0"/>
          </a:p>
          <a:p>
            <a:pPr marL="457200"/>
            <a:r>
              <a:rPr lang="en-US" sz="2400" dirty="0"/>
              <a:t>Almost half of the children were bilingual</a:t>
            </a:r>
          </a:p>
        </p:txBody>
      </p:sp>
      <p:sp>
        <p:nvSpPr>
          <p:cNvPr id="85" name="Rectangle 84"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hoto from the Family Math Night. A mother sitting at an Activity Station table with an infant on her lap. Her preschool-aged son is standing next to her drawing shapes with a marker.">
            <a:extLst>
              <a:ext uri="{FF2B5EF4-FFF2-40B4-BE49-F238E27FC236}">
                <a16:creationId xmlns:a16="http://schemas.microsoft.com/office/drawing/2014/main" id="{D4C24E4C-D3C8-2B46-8AEE-16EBF66B9810}"/>
              </a:ext>
            </a:extLst>
          </p:cNvPr>
          <p:cNvPicPr>
            <a:picLocks noGrp="1" noChangeAspect="1"/>
          </p:cNvPicPr>
          <p:nvPr>
            <p:ph sz="half" idx="2"/>
          </p:nvPr>
        </p:nvPicPr>
        <p:blipFill rotWithShape="1">
          <a:blip r:embed="rId2"/>
          <a:srcRect r="27298" b="2"/>
          <a:stretch/>
        </p:blipFill>
        <p:spPr>
          <a:xfrm rot="5400000">
            <a:off x="6060845" y="716295"/>
            <a:ext cx="5259296" cy="5425410"/>
          </a:xfrm>
          <a:prstGeom prst="rect">
            <a:avLst/>
          </a:prstGeom>
        </p:spPr>
      </p:pic>
    </p:spTree>
    <p:extLst>
      <p:ext uri="{BB962C8B-B14F-4D97-AF65-F5344CB8AC3E}">
        <p14:creationId xmlns:p14="http://schemas.microsoft.com/office/powerpoint/2010/main" val="3789488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descr="decorative">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descr="decorative">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20"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E4F33E8-7808-5349-81D9-8C6A21016F37}"/>
              </a:ext>
            </a:extLst>
          </p:cNvPr>
          <p:cNvSpPr>
            <a:spLocks noGrp="1"/>
          </p:cNvSpPr>
          <p:nvPr>
            <p:ph type="title"/>
          </p:nvPr>
        </p:nvSpPr>
        <p:spPr>
          <a:xfrm>
            <a:off x="1045028" y="1336329"/>
            <a:ext cx="3892732" cy="4382588"/>
          </a:xfrm>
        </p:spPr>
        <p:txBody>
          <a:bodyPr anchor="ctr">
            <a:normAutofit/>
          </a:bodyPr>
          <a:lstStyle/>
          <a:p>
            <a:r>
              <a:rPr lang="en-US" sz="4500" dirty="0"/>
              <a:t>Focus</a:t>
            </a:r>
          </a:p>
        </p:txBody>
      </p:sp>
      <p:sp>
        <p:nvSpPr>
          <p:cNvPr id="17" name="Rectangle 16"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26A850-6FB7-4347-BF7D-B6C744F8ACAF}"/>
              </a:ext>
            </a:extLst>
          </p:cNvPr>
          <p:cNvSpPr>
            <a:spLocks noGrp="1"/>
          </p:cNvSpPr>
          <p:nvPr>
            <p:ph idx="1"/>
          </p:nvPr>
        </p:nvSpPr>
        <p:spPr>
          <a:xfrm>
            <a:off x="6096001" y="1336329"/>
            <a:ext cx="5260848" cy="4382588"/>
          </a:xfrm>
        </p:spPr>
        <p:txBody>
          <a:bodyPr anchor="ctr">
            <a:normAutofit/>
          </a:bodyPr>
          <a:lstStyle/>
          <a:p>
            <a:pPr marL="514350" indent="-514350">
              <a:buFont typeface="+mj-lt"/>
              <a:buAutoNum type="arabicPeriod"/>
            </a:pPr>
            <a:r>
              <a:rPr lang="en-US" sz="2400" dirty="0"/>
              <a:t>Why Engage Families in Early Math?</a:t>
            </a:r>
          </a:p>
          <a:p>
            <a:pPr marL="514350" indent="-514350">
              <a:buFont typeface="+mj-lt"/>
              <a:buAutoNum type="arabicPeriod"/>
            </a:pPr>
            <a:endParaRPr lang="en-US" sz="2400" dirty="0"/>
          </a:p>
          <a:p>
            <a:pPr marL="514350" indent="-514350">
              <a:buFont typeface="+mj-lt"/>
              <a:buAutoNum type="arabicPeriod"/>
            </a:pPr>
            <a:r>
              <a:rPr lang="en-US" sz="2400" dirty="0"/>
              <a:t>Family Math Night at The Lighthouse for Children</a:t>
            </a:r>
          </a:p>
          <a:p>
            <a:pPr marL="914400" lvl="1" indent="-457200">
              <a:buFont typeface="+mj-lt"/>
              <a:buAutoNum type="arabicPeriod"/>
            </a:pPr>
            <a:endParaRPr lang="en-US" dirty="0"/>
          </a:p>
          <a:p>
            <a:pPr marL="514350" indent="-514350">
              <a:buFont typeface="+mj-lt"/>
              <a:buAutoNum type="arabicPeriod"/>
            </a:pPr>
            <a:r>
              <a:rPr lang="en-US" sz="2400" dirty="0"/>
              <a:t>Learning from Data</a:t>
            </a:r>
          </a:p>
          <a:p>
            <a:pPr marL="514350" indent="-514350">
              <a:buFont typeface="+mj-lt"/>
              <a:buAutoNum type="arabicPeriod"/>
            </a:pPr>
            <a:endParaRPr lang="en-US" sz="2400" dirty="0"/>
          </a:p>
          <a:p>
            <a:pPr marL="514350" indent="-514350">
              <a:buFont typeface="+mj-lt"/>
              <a:buAutoNum type="arabicPeriod"/>
            </a:pPr>
            <a:r>
              <a:rPr lang="en-US" sz="2400" dirty="0"/>
              <a:t>Resources &amp; Tips</a:t>
            </a:r>
          </a:p>
          <a:p>
            <a:endParaRPr lang="en-US" sz="2400" dirty="0"/>
          </a:p>
        </p:txBody>
      </p:sp>
    </p:spTree>
    <p:extLst>
      <p:ext uri="{BB962C8B-B14F-4D97-AF65-F5344CB8AC3E}">
        <p14:creationId xmlns:p14="http://schemas.microsoft.com/office/powerpoint/2010/main" val="2464300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descr="Decorative">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Decorative">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descr="Decorative">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B6B3A1-C24C-DD47-89CC-1ADC97F974ED}"/>
              </a:ext>
            </a:extLst>
          </p:cNvPr>
          <p:cNvSpPr>
            <a:spLocks noGrp="1"/>
          </p:cNvSpPr>
          <p:nvPr>
            <p:ph type="title"/>
          </p:nvPr>
        </p:nvSpPr>
        <p:spPr>
          <a:xfrm>
            <a:off x="8932498" y="2023110"/>
            <a:ext cx="3113728" cy="2846070"/>
          </a:xfrm>
        </p:spPr>
        <p:txBody>
          <a:bodyPr vert="horz" lIns="91440" tIns="45720" rIns="91440" bIns="45720" rtlCol="0" anchor="ctr">
            <a:normAutofit/>
          </a:bodyPr>
          <a:lstStyle/>
          <a:p>
            <a:r>
              <a:rPr lang="en-US" sz="4500" dirty="0"/>
              <a:t>Video: Family Math Night</a:t>
            </a:r>
          </a:p>
        </p:txBody>
      </p:sp>
      <p:sp>
        <p:nvSpPr>
          <p:cNvPr id="14" name="Rectangle 13" descr="Decorative">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the video. A group of children are sitting at a table playing a boardgame. A few parents are standing nearby, watching their children play.">
            <a:extLst>
              <a:ext uri="{FF2B5EF4-FFF2-40B4-BE49-F238E27FC236}">
                <a16:creationId xmlns:a16="http://schemas.microsoft.com/office/drawing/2014/main" id="{C8C2FE25-8AE4-AA40-8F57-59A510D210B8}"/>
              </a:ext>
            </a:extLst>
          </p:cNvPr>
          <p:cNvPicPr>
            <a:picLocks noGrp="1" noChangeAspect="1"/>
          </p:cNvPicPr>
          <p:nvPr>
            <p:ph idx="1"/>
          </p:nvPr>
        </p:nvPicPr>
        <p:blipFill rotWithShape="1">
          <a:blip r:embed="rId2"/>
          <a:srcRect r="1" b="8664"/>
          <a:stretch/>
        </p:blipFill>
        <p:spPr>
          <a:xfrm rot="21600000">
            <a:off x="545238" y="858525"/>
            <a:ext cx="7608304" cy="5211906"/>
          </a:xfrm>
          <a:prstGeom prst="rect">
            <a:avLst/>
          </a:prstGeom>
        </p:spPr>
      </p:pic>
    </p:spTree>
    <p:extLst>
      <p:ext uri="{BB962C8B-B14F-4D97-AF65-F5344CB8AC3E}">
        <p14:creationId xmlns:p14="http://schemas.microsoft.com/office/powerpoint/2010/main" val="947355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descr="Decorative">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descr="Decorative">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5" descr="Decorative">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17" descr="Decorative">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E389D00D-3E47-7647-95DC-4E1C776AA1C3}"/>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Learning from the Data</a:t>
            </a:r>
          </a:p>
        </p:txBody>
      </p:sp>
    </p:spTree>
    <p:extLst>
      <p:ext uri="{BB962C8B-B14F-4D97-AF65-F5344CB8AC3E}">
        <p14:creationId xmlns:p14="http://schemas.microsoft.com/office/powerpoint/2010/main" val="1913872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9" descr="Decorative">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descr="Decorative">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descr="Decorative">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93" name="Rectangle 9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6A151E-7DB7-6B43-BFD1-3C45C1D43146}"/>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500" dirty="0"/>
              <a:t>Evaluation</a:t>
            </a:r>
          </a:p>
        </p:txBody>
      </p:sp>
      <p:sp>
        <p:nvSpPr>
          <p:cNvPr id="96" name="Rectangle 95"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6E57A5B-9069-EB47-82BD-91BD7BE00563}"/>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0"/>
            <a:r>
              <a:rPr lang="en-US" sz="2400" dirty="0"/>
              <a:t>Sources of Data</a:t>
            </a:r>
          </a:p>
          <a:p>
            <a:pPr lvl="1"/>
            <a:r>
              <a:rPr lang="en-US" dirty="0"/>
              <a:t>Parent Survey</a:t>
            </a:r>
          </a:p>
          <a:p>
            <a:pPr lvl="1"/>
            <a:r>
              <a:rPr lang="en-US" dirty="0"/>
              <a:t>Observations</a:t>
            </a:r>
          </a:p>
          <a:p>
            <a:pPr lvl="1"/>
            <a:r>
              <a:rPr lang="en-US" dirty="0"/>
              <a:t>Discussions with Organizers</a:t>
            </a:r>
          </a:p>
        </p:txBody>
      </p:sp>
      <p:sp>
        <p:nvSpPr>
          <p:cNvPr id="100" name="Rectangle 99"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hoto from the Family Math Night. Several children and one parent are standing at a water table trying to float a boat they made.">
            <a:extLst>
              <a:ext uri="{FF2B5EF4-FFF2-40B4-BE49-F238E27FC236}">
                <a16:creationId xmlns:a16="http://schemas.microsoft.com/office/drawing/2014/main" id="{D4C24E4C-D3C8-2B46-8AEE-16EBF66B9810}"/>
              </a:ext>
            </a:extLst>
          </p:cNvPr>
          <p:cNvPicPr>
            <a:picLocks noGrp="1" noChangeAspect="1"/>
          </p:cNvPicPr>
          <p:nvPr>
            <p:ph sz="half" idx="2"/>
          </p:nvPr>
        </p:nvPicPr>
        <p:blipFill rotWithShape="1">
          <a:blip r:embed="rId3"/>
          <a:srcRect l="18997" t="157" r="9787" b="1889"/>
          <a:stretch/>
        </p:blipFill>
        <p:spPr>
          <a:xfrm rot="5400000">
            <a:off x="6060845" y="716295"/>
            <a:ext cx="5259296" cy="5425410"/>
          </a:xfrm>
          <a:prstGeom prst="rect">
            <a:avLst/>
          </a:prstGeom>
        </p:spPr>
      </p:pic>
    </p:spTree>
    <p:extLst>
      <p:ext uri="{BB962C8B-B14F-4D97-AF65-F5344CB8AC3E}">
        <p14:creationId xmlns:p14="http://schemas.microsoft.com/office/powerpoint/2010/main" val="2613458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descr="Decorative">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descr="Decorative">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descr="Decorative">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8" name="Rectangle 7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6A151E-7DB7-6B43-BFD1-3C45C1D43146}"/>
              </a:ext>
            </a:extLst>
          </p:cNvPr>
          <p:cNvSpPr>
            <a:spLocks noGrp="1"/>
          </p:cNvSpPr>
          <p:nvPr>
            <p:ph type="title"/>
          </p:nvPr>
        </p:nvSpPr>
        <p:spPr>
          <a:xfrm>
            <a:off x="589560" y="610188"/>
            <a:ext cx="5096249" cy="1128068"/>
          </a:xfrm>
        </p:spPr>
        <p:txBody>
          <a:bodyPr vert="horz" lIns="91440" tIns="45720" rIns="91440" bIns="45720" rtlCol="0" anchor="ctr">
            <a:noAutofit/>
          </a:bodyPr>
          <a:lstStyle/>
          <a:p>
            <a:br>
              <a:rPr lang="en-US" sz="4500" dirty="0"/>
            </a:br>
            <a:r>
              <a:rPr lang="en-US" sz="4500" dirty="0"/>
              <a:t>General Parent Impressions</a:t>
            </a:r>
          </a:p>
        </p:txBody>
      </p:sp>
      <p:sp>
        <p:nvSpPr>
          <p:cNvPr id="81" name="Rectangle 80"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6E57A5B-9069-EB47-82BD-91BD7BE00563}"/>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0"/>
            <a:r>
              <a:rPr lang="en-US" sz="2400" dirty="0"/>
              <a:t>94% of parents agreed that the Family Math Night:</a:t>
            </a:r>
          </a:p>
          <a:p>
            <a:pPr marL="457200"/>
            <a:r>
              <a:rPr lang="en-US" sz="2400" dirty="0"/>
              <a:t>provided ideas for math activities to do at home</a:t>
            </a:r>
          </a:p>
          <a:p>
            <a:pPr marL="457200"/>
            <a:r>
              <a:rPr lang="en-US" sz="2400" dirty="0"/>
              <a:t>taught them how to talk about math during everyday activities</a:t>
            </a:r>
          </a:p>
          <a:p>
            <a:pPr marL="457200"/>
            <a:r>
              <a:rPr lang="en-US" sz="2400" dirty="0"/>
              <a:t>built their confidence in supporting their child’s math learning </a:t>
            </a:r>
          </a:p>
        </p:txBody>
      </p:sp>
      <p:sp>
        <p:nvSpPr>
          <p:cNvPr id="85" name="Rectangle 84"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hoto from the Family Math Night. Several children and parents are standing around an Activity Station, building boats.">
            <a:extLst>
              <a:ext uri="{FF2B5EF4-FFF2-40B4-BE49-F238E27FC236}">
                <a16:creationId xmlns:a16="http://schemas.microsoft.com/office/drawing/2014/main" id="{D4C24E4C-D3C8-2B46-8AEE-16EBF66B9810}"/>
              </a:ext>
            </a:extLst>
          </p:cNvPr>
          <p:cNvPicPr>
            <a:picLocks noGrp="1" noChangeAspect="1"/>
          </p:cNvPicPr>
          <p:nvPr>
            <p:ph sz="half" idx="2"/>
          </p:nvPr>
        </p:nvPicPr>
        <p:blipFill rotWithShape="1">
          <a:blip r:embed="rId2"/>
          <a:srcRect r="27298" b="2"/>
          <a:stretch/>
        </p:blipFill>
        <p:spPr>
          <a:xfrm rot="5400000">
            <a:off x="6060845" y="716295"/>
            <a:ext cx="5259296" cy="5425410"/>
          </a:xfrm>
          <a:prstGeom prst="rect">
            <a:avLst/>
          </a:prstGeom>
        </p:spPr>
      </p:pic>
    </p:spTree>
    <p:extLst>
      <p:ext uri="{BB962C8B-B14F-4D97-AF65-F5344CB8AC3E}">
        <p14:creationId xmlns:p14="http://schemas.microsoft.com/office/powerpoint/2010/main" val="3971209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descr="Decorative">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descr="Decorative">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descr="Decorative">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B9FCC27-F03C-1345-9B24-E43658A89936}"/>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500" dirty="0"/>
              <a:t>Math Activities</a:t>
            </a:r>
          </a:p>
        </p:txBody>
      </p:sp>
      <p:sp>
        <p:nvSpPr>
          <p:cNvPr id="32" name="Rectangle 31"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90DE31-5CDB-2945-B586-4433F83CA4EF}"/>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0"/>
            <a:r>
              <a:rPr lang="en-US" sz="2400" dirty="0"/>
              <a:t>80% (or more) of parents, agreed that:</a:t>
            </a:r>
          </a:p>
          <a:p>
            <a:pPr marL="457200"/>
            <a:r>
              <a:rPr lang="en-US" sz="2400" dirty="0"/>
              <a:t>their children were engaged during the activities</a:t>
            </a:r>
          </a:p>
          <a:p>
            <a:pPr marL="457200"/>
            <a:r>
              <a:rPr lang="en-US" sz="2400" dirty="0"/>
              <a:t>the instructions for the activities were clear</a:t>
            </a:r>
          </a:p>
          <a:p>
            <a:pPr marL="457200"/>
            <a:r>
              <a:rPr lang="en-US" sz="2400" dirty="0"/>
              <a:t>there was a range of activities for different age groups</a:t>
            </a:r>
          </a:p>
          <a:p>
            <a:pPr marL="457200"/>
            <a:endParaRPr lang="en-US" sz="2000" dirty="0"/>
          </a:p>
        </p:txBody>
      </p:sp>
      <p:sp>
        <p:nvSpPr>
          <p:cNvPr id="36" name="Rectangle 35"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hoto from an Activity Station at the Family Math Night. A table with two books, printed photos of various animals, shapes, markers and colored paper.">
            <a:extLst>
              <a:ext uri="{FF2B5EF4-FFF2-40B4-BE49-F238E27FC236}">
                <a16:creationId xmlns:a16="http://schemas.microsoft.com/office/drawing/2014/main" id="{6332419A-C73C-1C45-88B8-A584CA1C5FF4}"/>
              </a:ext>
            </a:extLst>
          </p:cNvPr>
          <p:cNvPicPr>
            <a:picLocks noGrp="1" noChangeAspect="1"/>
          </p:cNvPicPr>
          <p:nvPr>
            <p:ph sz="half" idx="2"/>
          </p:nvPr>
        </p:nvPicPr>
        <p:blipFill rotWithShape="1">
          <a:blip r:embed="rId3"/>
          <a:srcRect l="3340" r="23958" b="2"/>
          <a:stretch/>
        </p:blipFill>
        <p:spPr>
          <a:xfrm rot="5400000">
            <a:off x="6060845" y="716295"/>
            <a:ext cx="5259296" cy="5425410"/>
          </a:xfrm>
          <a:prstGeom prst="rect">
            <a:avLst/>
          </a:prstGeom>
        </p:spPr>
      </p:pic>
    </p:spTree>
    <p:extLst>
      <p:ext uri="{BB962C8B-B14F-4D97-AF65-F5344CB8AC3E}">
        <p14:creationId xmlns:p14="http://schemas.microsoft.com/office/powerpoint/2010/main" val="4233032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9" descr="Decorative">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7" descr="Decorative">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Decorative">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487266E-5F76-A940-9EED-3B6374423DCF}"/>
              </a:ext>
            </a:extLst>
          </p:cNvPr>
          <p:cNvSpPr>
            <a:spLocks noGrp="1"/>
          </p:cNvSpPr>
          <p:nvPr>
            <p:ph type="title"/>
          </p:nvPr>
        </p:nvSpPr>
        <p:spPr>
          <a:xfrm>
            <a:off x="589560" y="856180"/>
            <a:ext cx="5279408" cy="1128068"/>
          </a:xfrm>
        </p:spPr>
        <p:txBody>
          <a:bodyPr anchor="ctr">
            <a:noAutofit/>
          </a:bodyPr>
          <a:lstStyle/>
          <a:p>
            <a:r>
              <a:rPr lang="en-US" sz="4500" dirty="0"/>
              <a:t>Level of Parent Engagement</a:t>
            </a:r>
          </a:p>
        </p:txBody>
      </p:sp>
      <p:sp>
        <p:nvSpPr>
          <p:cNvPr id="34" name="Rectangle 15"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793482-91FE-1C4E-AF30-1E13BDD4F7DE}"/>
              </a:ext>
            </a:extLst>
          </p:cNvPr>
          <p:cNvSpPr>
            <a:spLocks noGrp="1"/>
          </p:cNvSpPr>
          <p:nvPr>
            <p:ph idx="1"/>
          </p:nvPr>
        </p:nvSpPr>
        <p:spPr>
          <a:xfrm>
            <a:off x="590719" y="2330505"/>
            <a:ext cx="5278066" cy="3979585"/>
          </a:xfrm>
        </p:spPr>
        <p:txBody>
          <a:bodyPr anchor="ctr">
            <a:normAutofit/>
          </a:bodyPr>
          <a:lstStyle/>
          <a:p>
            <a:pPr marL="0" indent="0">
              <a:buNone/>
            </a:pPr>
            <a:r>
              <a:rPr lang="en-US" sz="2400" dirty="0"/>
              <a:t>Parents were highly engaged in the opening session and during activities</a:t>
            </a:r>
          </a:p>
          <a:p>
            <a:pPr marL="0" indent="0">
              <a:buNone/>
            </a:pPr>
            <a:endParaRPr lang="en-US" sz="2400" dirty="0"/>
          </a:p>
          <a:p>
            <a:pPr marL="0" indent="0">
              <a:buNone/>
            </a:pPr>
            <a:r>
              <a:rPr lang="en-US" sz="2400" dirty="0"/>
              <a:t>In stations where teachers led the activity, parents were observers but less actively engaged</a:t>
            </a:r>
          </a:p>
        </p:txBody>
      </p:sp>
      <p:sp>
        <p:nvSpPr>
          <p:cNvPr id="36" name="Rectangle 19"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hoto from an Activity Station at the Family Math Night. A group of children are sitting at a table playing a boardgame. A few parents are standing nearby, watching their children play.">
            <a:extLst>
              <a:ext uri="{FF2B5EF4-FFF2-40B4-BE49-F238E27FC236}">
                <a16:creationId xmlns:a16="http://schemas.microsoft.com/office/drawing/2014/main" id="{5FECDD9D-1BC2-1045-BB57-4B3E535B9ED9}"/>
              </a:ext>
            </a:extLst>
          </p:cNvPr>
          <p:cNvPicPr>
            <a:picLocks noChangeAspect="1"/>
          </p:cNvPicPr>
          <p:nvPr/>
        </p:nvPicPr>
        <p:blipFill rotWithShape="1">
          <a:blip r:embed="rId3"/>
          <a:srcRect t="6383" r="4" b="17249"/>
          <a:stretch/>
        </p:blipFill>
        <p:spPr>
          <a:xfrm>
            <a:off x="7083423" y="581892"/>
            <a:ext cx="4397433" cy="2518756"/>
          </a:xfrm>
          <a:prstGeom prst="rect">
            <a:avLst/>
          </a:prstGeom>
        </p:spPr>
      </p:pic>
      <p:sp>
        <p:nvSpPr>
          <p:cNvPr id="37" name="Rectangle 21" descr="Decorative">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hoto from an Activity Station at the Family Math Night. A group of parents are crouched down to their children's level, helping them build boats. ">
            <a:extLst>
              <a:ext uri="{FF2B5EF4-FFF2-40B4-BE49-F238E27FC236}">
                <a16:creationId xmlns:a16="http://schemas.microsoft.com/office/drawing/2014/main" id="{27BAFB10-5E9E-8D41-A210-25B90D225D75}"/>
              </a:ext>
            </a:extLst>
          </p:cNvPr>
          <p:cNvPicPr>
            <a:picLocks noChangeAspect="1"/>
          </p:cNvPicPr>
          <p:nvPr/>
        </p:nvPicPr>
        <p:blipFill rotWithShape="1">
          <a:blip r:embed="rId4"/>
          <a:srcRect l="14473" r="42550" b="1"/>
          <a:stretch/>
        </p:blipFill>
        <p:spPr>
          <a:xfrm rot="5400000">
            <a:off x="8021829" y="2769487"/>
            <a:ext cx="2518756" cy="4395569"/>
          </a:xfrm>
          <a:prstGeom prst="rect">
            <a:avLst/>
          </a:prstGeom>
        </p:spPr>
      </p:pic>
    </p:spTree>
    <p:extLst>
      <p:ext uri="{BB962C8B-B14F-4D97-AF65-F5344CB8AC3E}">
        <p14:creationId xmlns:p14="http://schemas.microsoft.com/office/powerpoint/2010/main" val="1947814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descr="Decorative">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descr="Decorative">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B6E2555-C79B-9C4F-B6A4-29AE6238D5F6}"/>
              </a:ext>
            </a:extLst>
          </p:cNvPr>
          <p:cNvSpPr>
            <a:spLocks noGrp="1"/>
          </p:cNvSpPr>
          <p:nvPr>
            <p:ph type="title"/>
          </p:nvPr>
        </p:nvSpPr>
        <p:spPr>
          <a:xfrm>
            <a:off x="1045028" y="1336329"/>
            <a:ext cx="3892732" cy="4382588"/>
          </a:xfrm>
        </p:spPr>
        <p:txBody>
          <a:bodyPr anchor="ctr">
            <a:normAutofit/>
          </a:bodyPr>
          <a:lstStyle/>
          <a:p>
            <a:r>
              <a:rPr lang="en-US" sz="4500" dirty="0"/>
              <a:t>Lessons learned</a:t>
            </a:r>
          </a:p>
        </p:txBody>
      </p:sp>
      <p:sp>
        <p:nvSpPr>
          <p:cNvPr id="23" name="Rectangle 22"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EC45B64-9713-3F43-BA6E-B9281EBA57CF}"/>
              </a:ext>
            </a:extLst>
          </p:cNvPr>
          <p:cNvSpPr>
            <a:spLocks noGrp="1"/>
          </p:cNvSpPr>
          <p:nvPr>
            <p:ph idx="1"/>
          </p:nvPr>
        </p:nvSpPr>
        <p:spPr>
          <a:xfrm>
            <a:off x="6096001" y="1336329"/>
            <a:ext cx="5260848" cy="4382588"/>
          </a:xfrm>
        </p:spPr>
        <p:txBody>
          <a:bodyPr anchor="ctr">
            <a:noAutofit/>
          </a:bodyPr>
          <a:lstStyle/>
          <a:p>
            <a:r>
              <a:rPr lang="en-US" sz="2400" dirty="0"/>
              <a:t>Clearly define the role of teachers as facilitators and the desired level of engagement of parents</a:t>
            </a:r>
          </a:p>
          <a:p>
            <a:pPr marL="0" indent="0">
              <a:buNone/>
            </a:pPr>
            <a:endParaRPr lang="en-US" sz="800" dirty="0"/>
          </a:p>
          <a:p>
            <a:r>
              <a:rPr lang="en-US" sz="2400" dirty="0"/>
              <a:t>Provide plenty of space for the activities and a loud speaker for the opening session</a:t>
            </a:r>
          </a:p>
          <a:p>
            <a:pPr marL="0" indent="0">
              <a:buNone/>
            </a:pPr>
            <a:endParaRPr lang="en-US" sz="800" dirty="0"/>
          </a:p>
          <a:p>
            <a:r>
              <a:rPr lang="en-US" sz="2400" dirty="0"/>
              <a:t>Set-up break-out groups by age of the child</a:t>
            </a:r>
          </a:p>
          <a:p>
            <a:pPr marL="0" indent="0">
              <a:buNone/>
            </a:pPr>
            <a:endParaRPr lang="en-US" sz="800" dirty="0"/>
          </a:p>
          <a:p>
            <a:r>
              <a:rPr lang="en-US" sz="2400" dirty="0"/>
              <a:t>If providing a meal or snacks ensure you plan for providing a child friendly option</a:t>
            </a:r>
          </a:p>
          <a:p>
            <a:pPr marL="0" indent="0">
              <a:buNone/>
            </a:pPr>
            <a:endParaRPr lang="en-US" sz="2400" dirty="0"/>
          </a:p>
        </p:txBody>
      </p:sp>
    </p:spTree>
    <p:extLst>
      <p:ext uri="{BB962C8B-B14F-4D97-AF65-F5344CB8AC3E}">
        <p14:creationId xmlns:p14="http://schemas.microsoft.com/office/powerpoint/2010/main" val="4117608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descr="Decorative">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descr="Decorative">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F88AF155-AF21-C840-A41B-7C32DDB2B5FB}"/>
              </a:ext>
            </a:extLst>
          </p:cNvPr>
          <p:cNvSpPr>
            <a:spLocks noGrp="1"/>
          </p:cNvSpPr>
          <p:nvPr>
            <p:ph type="title"/>
          </p:nvPr>
        </p:nvSpPr>
        <p:spPr>
          <a:xfrm>
            <a:off x="1045028" y="1336329"/>
            <a:ext cx="3892732" cy="4382588"/>
          </a:xfrm>
        </p:spPr>
        <p:txBody>
          <a:bodyPr anchor="ctr">
            <a:normAutofit/>
          </a:bodyPr>
          <a:lstStyle/>
          <a:p>
            <a:r>
              <a:rPr lang="en-US" sz="4500" dirty="0"/>
              <a:t>Lowering Barriers to Participation</a:t>
            </a:r>
          </a:p>
        </p:txBody>
      </p:sp>
      <p:sp>
        <p:nvSpPr>
          <p:cNvPr id="21" name="Rectangle 20"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43B92A18-4B7D-C848-89D0-791CE8AB930F}"/>
              </a:ext>
            </a:extLst>
          </p:cNvPr>
          <p:cNvSpPr>
            <a:spLocks noGrp="1"/>
          </p:cNvSpPr>
          <p:nvPr>
            <p:ph idx="1"/>
          </p:nvPr>
        </p:nvSpPr>
        <p:spPr>
          <a:xfrm>
            <a:off x="6096001" y="1336329"/>
            <a:ext cx="5260848" cy="4382588"/>
          </a:xfrm>
        </p:spPr>
        <p:txBody>
          <a:bodyPr anchor="ctr">
            <a:noAutofit/>
          </a:bodyPr>
          <a:lstStyle/>
          <a:p>
            <a:r>
              <a:rPr lang="en-US" sz="2400" dirty="0"/>
              <a:t>Give families a choice of times for the event</a:t>
            </a:r>
          </a:p>
          <a:p>
            <a:endParaRPr lang="en-US" sz="2400" dirty="0"/>
          </a:p>
          <a:p>
            <a:r>
              <a:rPr lang="en-US" sz="2400" dirty="0"/>
              <a:t>Consider offering a meal or some snacks during the event </a:t>
            </a:r>
          </a:p>
          <a:p>
            <a:endParaRPr lang="en-US" sz="2400" dirty="0"/>
          </a:p>
          <a:p>
            <a:r>
              <a:rPr lang="en-US" sz="2400" dirty="0"/>
              <a:t>Organize transportation to and from the event</a:t>
            </a:r>
          </a:p>
          <a:p>
            <a:endParaRPr lang="en-US" sz="2400" dirty="0"/>
          </a:p>
          <a:p>
            <a:r>
              <a:rPr lang="en-US" sz="2400" dirty="0"/>
              <a:t>Translate important materials in families’ home language</a:t>
            </a:r>
          </a:p>
        </p:txBody>
      </p:sp>
    </p:spTree>
    <p:extLst>
      <p:ext uri="{BB962C8B-B14F-4D97-AF65-F5344CB8AC3E}">
        <p14:creationId xmlns:p14="http://schemas.microsoft.com/office/powerpoint/2010/main" val="1826945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descr="Decorative">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descr="Decorative">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descr="Decorative">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descr="Decorative">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151DA1-7A01-6E41-84EA-D29B7333C310}"/>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Planning Your Own Family Math Night</a:t>
            </a:r>
          </a:p>
        </p:txBody>
      </p:sp>
    </p:spTree>
    <p:extLst>
      <p:ext uri="{BB962C8B-B14F-4D97-AF65-F5344CB8AC3E}">
        <p14:creationId xmlns:p14="http://schemas.microsoft.com/office/powerpoint/2010/main" val="605254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descr="Decorative">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descr="Decorative">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40" name="Rectangle 3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ED5DE18C-3951-2040-B0F2-410F09613506}"/>
              </a:ext>
            </a:extLst>
          </p:cNvPr>
          <p:cNvSpPr>
            <a:spLocks noGrp="1"/>
          </p:cNvSpPr>
          <p:nvPr>
            <p:ph type="title"/>
          </p:nvPr>
        </p:nvSpPr>
        <p:spPr>
          <a:xfrm>
            <a:off x="1045028" y="1336329"/>
            <a:ext cx="3892732" cy="4382588"/>
          </a:xfrm>
        </p:spPr>
        <p:txBody>
          <a:bodyPr anchor="ctr">
            <a:normAutofit/>
          </a:bodyPr>
          <a:lstStyle/>
          <a:p>
            <a:r>
              <a:rPr lang="en-US" sz="4500" dirty="0"/>
              <a:t>Resources</a:t>
            </a:r>
          </a:p>
        </p:txBody>
      </p:sp>
      <p:sp>
        <p:nvSpPr>
          <p:cNvPr id="46" name="Rectangle 45"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A04DD52-04CB-5D4E-8668-FF100D6C8B67}"/>
              </a:ext>
            </a:extLst>
          </p:cNvPr>
          <p:cNvSpPr>
            <a:spLocks noGrp="1"/>
          </p:cNvSpPr>
          <p:nvPr>
            <p:ph idx="1"/>
          </p:nvPr>
        </p:nvSpPr>
        <p:spPr>
          <a:xfrm>
            <a:off x="6096001" y="1336329"/>
            <a:ext cx="5260848" cy="4382588"/>
          </a:xfrm>
        </p:spPr>
        <p:txBody>
          <a:bodyPr vert="horz" lIns="91440" tIns="45720" rIns="91440" bIns="45720" rtlCol="0" anchor="ctr">
            <a:normAutofit lnSpcReduction="10000"/>
          </a:bodyPr>
          <a:lstStyle/>
          <a:p>
            <a:pPr>
              <a:spcBef>
                <a:spcPts val="0"/>
              </a:spcBef>
            </a:pPr>
            <a:r>
              <a:rPr lang="en-US" sz="2400" dirty="0">
                <a:ea typeface="+mn-lt"/>
                <a:cs typeface="+mn-lt"/>
              </a:rPr>
              <a:t>Early Math Project Website</a:t>
            </a:r>
          </a:p>
          <a:p>
            <a:pPr marL="0" indent="0">
              <a:spcBef>
                <a:spcPts val="0"/>
              </a:spcBef>
              <a:buNone/>
            </a:pPr>
            <a:r>
              <a:rPr lang="en-US" sz="2400" dirty="0">
                <a:cs typeface="Calibri"/>
                <a:hlinkClick r:id="rId3"/>
              </a:rPr>
              <a:t>https://www.earlymathca.org/</a:t>
            </a:r>
            <a:endParaRPr lang="en-US" sz="2400" dirty="0">
              <a:cs typeface="Calibri"/>
            </a:endParaRPr>
          </a:p>
          <a:p>
            <a:pPr marL="0" indent="0">
              <a:spcBef>
                <a:spcPts val="0"/>
              </a:spcBef>
              <a:buNone/>
            </a:pPr>
            <a:endParaRPr lang="en-US" sz="1800" dirty="0">
              <a:ea typeface="+mn-lt"/>
              <a:cs typeface="+mn-lt"/>
            </a:endParaRPr>
          </a:p>
          <a:p>
            <a:pPr>
              <a:spcBef>
                <a:spcPts val="0"/>
              </a:spcBef>
            </a:pPr>
            <a:r>
              <a:rPr lang="en-US" sz="2400" dirty="0">
                <a:ea typeface="+mn-lt"/>
                <a:cs typeface="+mn-lt"/>
              </a:rPr>
              <a:t>Early Math Festival Handbook</a:t>
            </a:r>
          </a:p>
          <a:p>
            <a:pPr marL="0" indent="0">
              <a:spcBef>
                <a:spcPts val="0"/>
              </a:spcBef>
              <a:buNone/>
            </a:pPr>
            <a:r>
              <a:rPr lang="en-US" sz="2400" dirty="0">
                <a:cs typeface="Calibri"/>
                <a:hlinkClick r:id="rId4"/>
              </a:rPr>
              <a:t>https://www.earlymathca.org/festival</a:t>
            </a:r>
            <a:endParaRPr lang="en-US" sz="2400" dirty="0">
              <a:cs typeface="Calibri"/>
            </a:endParaRPr>
          </a:p>
          <a:p>
            <a:pPr marL="0" indent="0">
              <a:spcBef>
                <a:spcPts val="0"/>
              </a:spcBef>
              <a:buNone/>
            </a:pPr>
            <a:endParaRPr lang="en-US" sz="1800" dirty="0">
              <a:cs typeface="Calibri"/>
            </a:endParaRPr>
          </a:p>
          <a:p>
            <a:pPr>
              <a:spcBef>
                <a:spcPts val="0"/>
              </a:spcBef>
            </a:pPr>
            <a:r>
              <a:rPr lang="en-US" sz="2400" dirty="0">
                <a:cs typeface="Calibri"/>
              </a:rPr>
              <a:t>Thrift Books</a:t>
            </a:r>
            <a:endParaRPr lang="en-US" sz="2400" dirty="0"/>
          </a:p>
          <a:p>
            <a:pPr marL="0" indent="0">
              <a:spcBef>
                <a:spcPts val="0"/>
              </a:spcBef>
              <a:buNone/>
            </a:pPr>
            <a:r>
              <a:rPr lang="en-US" sz="2400" dirty="0">
                <a:cs typeface="Calibri"/>
                <a:hlinkClick r:id="rId5"/>
              </a:rPr>
              <a:t>https</a:t>
            </a:r>
            <a:r>
              <a:rPr lang="en-US" sz="2400" dirty="0">
                <a:ea typeface="+mn-lt"/>
                <a:cs typeface="+mn-lt"/>
                <a:hlinkClick r:id="rId5"/>
              </a:rPr>
              <a:t>://www.thriftbooks.com/</a:t>
            </a:r>
            <a:endParaRPr lang="en-US" sz="2400" dirty="0">
              <a:ea typeface="+mn-lt"/>
              <a:cs typeface="Calibri"/>
            </a:endParaRPr>
          </a:p>
          <a:p>
            <a:pPr marL="0" indent="0">
              <a:spcBef>
                <a:spcPts val="0"/>
              </a:spcBef>
              <a:buNone/>
            </a:pPr>
            <a:endParaRPr lang="en-US" sz="1800" dirty="0">
              <a:cs typeface="Calibri"/>
            </a:endParaRPr>
          </a:p>
          <a:p>
            <a:pPr>
              <a:spcBef>
                <a:spcPts val="0"/>
              </a:spcBef>
            </a:pPr>
            <a:r>
              <a:rPr lang="en-US" sz="2400" dirty="0">
                <a:cs typeface="Calibri"/>
              </a:rPr>
              <a:t>Local  Libraries</a:t>
            </a:r>
          </a:p>
          <a:p>
            <a:pPr>
              <a:spcBef>
                <a:spcPts val="0"/>
              </a:spcBef>
            </a:pPr>
            <a:endParaRPr lang="en-US" sz="1800" dirty="0">
              <a:ea typeface="+mn-lt"/>
              <a:cs typeface="+mn-lt"/>
            </a:endParaRPr>
          </a:p>
          <a:p>
            <a:pPr>
              <a:spcBef>
                <a:spcPts val="0"/>
              </a:spcBef>
            </a:pPr>
            <a:r>
              <a:rPr lang="en-US" sz="2400" dirty="0">
                <a:ea typeface="+mn-lt"/>
                <a:cs typeface="+mn-lt"/>
              </a:rPr>
              <a:t>Early Math App</a:t>
            </a:r>
          </a:p>
          <a:p>
            <a:pPr marL="0" indent="0">
              <a:spcBef>
                <a:spcPts val="0"/>
              </a:spcBef>
              <a:buNone/>
            </a:pPr>
            <a:endParaRPr lang="en-US" sz="1800" dirty="0">
              <a:ea typeface="+mn-lt"/>
              <a:cs typeface="+mn-lt"/>
            </a:endParaRPr>
          </a:p>
          <a:p>
            <a:pPr>
              <a:spcBef>
                <a:spcPts val="0"/>
              </a:spcBef>
            </a:pPr>
            <a:r>
              <a:rPr lang="en-US" sz="2400" dirty="0">
                <a:ea typeface="+mn-lt"/>
                <a:cs typeface="+mn-lt"/>
              </a:rPr>
              <a:t>National Council of Teachers of Mathematics</a:t>
            </a:r>
            <a:endParaRPr lang="en-US" sz="2400" dirty="0">
              <a:cs typeface="Calibri"/>
            </a:endParaRPr>
          </a:p>
        </p:txBody>
      </p:sp>
    </p:spTree>
    <p:extLst>
      <p:ext uri="{BB962C8B-B14F-4D97-AF65-F5344CB8AC3E}">
        <p14:creationId xmlns:p14="http://schemas.microsoft.com/office/powerpoint/2010/main" val="1295125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 name="Rectangle 95" descr="decorative">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97" descr="decorative">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99" descr="decorative">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7BEBC7E-67F2-BB4E-802B-C0D4E7080A22}"/>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Why Engage Families in Early Math?</a:t>
            </a:r>
          </a:p>
        </p:txBody>
      </p:sp>
      <p:cxnSp>
        <p:nvCxnSpPr>
          <p:cNvPr id="109" name="Straight Connector 101" descr="decorative">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971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descr="Decorative">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descr="Decorative">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99BAB19-F85E-BC49-AC84-3E8A69C18641}"/>
              </a:ext>
            </a:extLst>
          </p:cNvPr>
          <p:cNvSpPr>
            <a:spLocks noGrp="1"/>
          </p:cNvSpPr>
          <p:nvPr>
            <p:ph type="title"/>
          </p:nvPr>
        </p:nvSpPr>
        <p:spPr>
          <a:xfrm>
            <a:off x="1045028" y="409088"/>
            <a:ext cx="3892732" cy="6323015"/>
          </a:xfrm>
        </p:spPr>
        <p:txBody>
          <a:bodyPr anchor="ctr">
            <a:normAutofit/>
          </a:bodyPr>
          <a:lstStyle/>
          <a:p>
            <a:r>
              <a:rPr lang="en-US" sz="4500" dirty="0"/>
              <a:t>Resources</a:t>
            </a:r>
          </a:p>
        </p:txBody>
      </p:sp>
      <p:sp>
        <p:nvSpPr>
          <p:cNvPr id="17" name="Rectangle 16"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952E4E-4A58-8A4B-AC7C-1057B21D39C2}"/>
              </a:ext>
            </a:extLst>
          </p:cNvPr>
          <p:cNvSpPr>
            <a:spLocks noGrp="1"/>
          </p:cNvSpPr>
          <p:nvPr>
            <p:ph idx="1"/>
          </p:nvPr>
        </p:nvSpPr>
        <p:spPr>
          <a:xfrm>
            <a:off x="6096001" y="1336329"/>
            <a:ext cx="5260848" cy="4382588"/>
          </a:xfrm>
        </p:spPr>
        <p:txBody>
          <a:bodyPr anchor="ctr">
            <a:noAutofit/>
          </a:bodyPr>
          <a:lstStyle/>
          <a:p>
            <a:pPr>
              <a:spcBef>
                <a:spcPts val="0"/>
              </a:spcBef>
            </a:pPr>
            <a:r>
              <a:rPr lang="en-US" sz="2400" dirty="0"/>
              <a:t>All About Young Children: Information for Families on Children’s Early Development </a:t>
            </a:r>
            <a:endParaRPr lang="en-US" sz="2400" dirty="0">
              <a:ea typeface="+mn-lt"/>
              <a:cs typeface="+mn-lt"/>
            </a:endParaRPr>
          </a:p>
          <a:p>
            <a:pPr marL="0" indent="0">
              <a:spcBef>
                <a:spcPts val="0"/>
              </a:spcBef>
              <a:buNone/>
            </a:pPr>
            <a:r>
              <a:rPr lang="en-US" sz="2400" dirty="0">
                <a:hlinkClick r:id="" action="ppaction://noaction"/>
              </a:rPr>
              <a:t>https://allaboutyoungchildren.org/</a:t>
            </a:r>
            <a:endParaRPr lang="en-US" sz="2400" dirty="0">
              <a:ea typeface="+mn-lt"/>
              <a:cs typeface="+mn-lt"/>
              <a:hlinkClick r:id="" action="ppaction://noaction"/>
            </a:endParaRPr>
          </a:p>
          <a:p>
            <a:pPr marL="0" indent="0">
              <a:spcBef>
                <a:spcPts val="0"/>
              </a:spcBef>
              <a:buNone/>
            </a:pPr>
            <a:endParaRPr lang="en-US" sz="2400" dirty="0">
              <a:ea typeface="+mn-lt"/>
              <a:cs typeface="+mn-lt"/>
            </a:endParaRPr>
          </a:p>
          <a:p>
            <a:pPr>
              <a:spcBef>
                <a:spcPts val="0"/>
              </a:spcBef>
            </a:pPr>
            <a:r>
              <a:rPr lang="en-US" sz="2400" dirty="0">
                <a:ea typeface="+mn-lt"/>
                <a:cs typeface="+mn-lt"/>
              </a:rPr>
              <a:t>NAEYC Math at Home Tool Kit</a:t>
            </a:r>
          </a:p>
          <a:p>
            <a:pPr marL="0" indent="0">
              <a:spcBef>
                <a:spcPts val="0"/>
              </a:spcBef>
              <a:buNone/>
            </a:pPr>
            <a:r>
              <a:rPr lang="en-US" sz="2400" dirty="0">
                <a:ea typeface="+mn-lt"/>
                <a:cs typeface="+mn-lt"/>
                <a:hlinkClick r:id="rId3"/>
              </a:rPr>
              <a:t>https</a:t>
            </a:r>
            <a:r>
              <a:rPr lang="en-US" sz="2400" dirty="0">
                <a:hlinkClick r:id="rId3"/>
              </a:rPr>
              <a:t>://www.naeyc.org/math-at-home</a:t>
            </a:r>
            <a:endParaRPr lang="en-US" sz="2400" dirty="0">
              <a:ea typeface="+mn-lt"/>
              <a:cs typeface="+mn-lt"/>
            </a:endParaRPr>
          </a:p>
          <a:p>
            <a:pPr marL="0" indent="0">
              <a:spcBef>
                <a:spcPts val="0"/>
              </a:spcBef>
              <a:buNone/>
            </a:pPr>
            <a:endParaRPr lang="en-US" sz="2400" dirty="0">
              <a:ea typeface="+mn-lt"/>
              <a:cs typeface="+mn-lt"/>
            </a:endParaRPr>
          </a:p>
          <a:p>
            <a:pPr>
              <a:spcBef>
                <a:spcPts val="0"/>
              </a:spcBef>
            </a:pPr>
            <a:r>
              <a:rPr lang="en-US" sz="2400" dirty="0">
                <a:ea typeface="+mn-lt"/>
                <a:cs typeface="+mn-lt"/>
              </a:rPr>
              <a:t>Young Mathematicians</a:t>
            </a:r>
          </a:p>
          <a:p>
            <a:pPr marL="0" indent="0">
              <a:spcBef>
                <a:spcPts val="0"/>
              </a:spcBef>
              <a:buNone/>
            </a:pPr>
            <a:r>
              <a:rPr lang="en-US" sz="2400" dirty="0">
                <a:ea typeface="+mn-lt"/>
                <a:cs typeface="+mn-lt"/>
                <a:hlinkClick r:id="rId4"/>
              </a:rPr>
              <a:t>http</a:t>
            </a:r>
            <a:r>
              <a:rPr lang="en-US" sz="2400" dirty="0">
                <a:hlinkClick r:id="rId4"/>
              </a:rPr>
              <a:t>://youngmathematicians.edc.org/</a:t>
            </a:r>
            <a:endParaRPr lang="en-US" sz="2400" dirty="0">
              <a:cs typeface="Calibri" panose="020F0502020204030204"/>
            </a:endParaRPr>
          </a:p>
          <a:p>
            <a:pPr>
              <a:spcBef>
                <a:spcPts val="0"/>
              </a:spcBef>
            </a:pPr>
            <a:endParaRPr lang="en-US" sz="2400" dirty="0"/>
          </a:p>
          <a:p>
            <a:pPr>
              <a:spcBef>
                <a:spcPts val="0"/>
              </a:spcBef>
            </a:pPr>
            <a:r>
              <a:rPr lang="en-US" sz="2400" dirty="0"/>
              <a:t>NAEYC Book: "Where's the Math" Books, Games, Routines to Spark Children's Thinking </a:t>
            </a:r>
            <a:r>
              <a:rPr lang="en-US" sz="2400" i="1" dirty="0"/>
              <a:t>by Mary Hynes &amp; Laura </a:t>
            </a:r>
            <a:r>
              <a:rPr lang="en-US" sz="2400" i="1" dirty="0" err="1"/>
              <a:t>Grandau</a:t>
            </a:r>
            <a:endParaRPr lang="en-US" sz="2400" i="1" dirty="0">
              <a:cs typeface="Calibri"/>
            </a:endParaRPr>
          </a:p>
        </p:txBody>
      </p:sp>
    </p:spTree>
    <p:extLst>
      <p:ext uri="{BB962C8B-B14F-4D97-AF65-F5344CB8AC3E}">
        <p14:creationId xmlns:p14="http://schemas.microsoft.com/office/powerpoint/2010/main" val="1619273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6" descr="Decorative">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chemeClr val="accent4"/>
          </a:solidFill>
          <a:ln w="127000" cap="sq" cmpd="thinThick">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5419E-0354-5A41-96B9-57C25BCC652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Thank you!</a:t>
            </a:r>
          </a:p>
        </p:txBody>
      </p:sp>
      <p:pic>
        <p:nvPicPr>
          <p:cNvPr id="7" name="Picture 6" descr="WestEd logo">
            <a:extLst>
              <a:ext uri="{FF2B5EF4-FFF2-40B4-BE49-F238E27FC236}">
                <a16:creationId xmlns:a16="http://schemas.microsoft.com/office/drawing/2014/main" id="{676EF32D-CA39-9F4E-A12F-0EF62A637E32}"/>
              </a:ext>
            </a:extLst>
          </p:cNvPr>
          <p:cNvPicPr>
            <a:picLocks noChangeAspect="1"/>
          </p:cNvPicPr>
          <p:nvPr/>
        </p:nvPicPr>
        <p:blipFill>
          <a:blip r:embed="rId2"/>
          <a:stretch>
            <a:fillRect/>
          </a:stretch>
        </p:blipFill>
        <p:spPr>
          <a:xfrm>
            <a:off x="7025348" y="1141488"/>
            <a:ext cx="2834640" cy="551128"/>
          </a:xfrm>
          <a:prstGeom prst="rect">
            <a:avLst/>
          </a:prstGeom>
        </p:spPr>
      </p:pic>
      <p:pic>
        <p:nvPicPr>
          <p:cNvPr id="5" name="Picture 4" descr="California Department of Education logo.">
            <a:extLst>
              <a:ext uri="{FF2B5EF4-FFF2-40B4-BE49-F238E27FC236}">
                <a16:creationId xmlns:a16="http://schemas.microsoft.com/office/drawing/2014/main" id="{317437D5-6BDC-8046-A318-8EF729C1B137}"/>
              </a:ext>
            </a:extLst>
          </p:cNvPr>
          <p:cNvPicPr>
            <a:picLocks noChangeAspect="1"/>
          </p:cNvPicPr>
          <p:nvPr/>
        </p:nvPicPr>
        <p:blipFill rotWithShape="1">
          <a:blip r:embed="rId3"/>
          <a:srcRect l="4004" t="4102" r="3317" b="2638"/>
          <a:stretch/>
        </p:blipFill>
        <p:spPr>
          <a:xfrm>
            <a:off x="6385268" y="2692084"/>
            <a:ext cx="1280160" cy="1288178"/>
          </a:xfrm>
          <a:prstGeom prst="rect">
            <a:avLst/>
          </a:prstGeom>
        </p:spPr>
      </p:pic>
      <p:pic>
        <p:nvPicPr>
          <p:cNvPr id="2050" name="Picture 2" descr="Fresno County Superintendent of School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9908" y="2700102"/>
            <a:ext cx="1280160"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88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descr="decorative">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descr="Decorative">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5A223B0-60B6-7F4F-AC39-3896E4FA363F}"/>
              </a:ext>
            </a:extLst>
          </p:cNvPr>
          <p:cNvSpPr>
            <a:spLocks noGrp="1"/>
          </p:cNvSpPr>
          <p:nvPr>
            <p:ph type="title"/>
          </p:nvPr>
        </p:nvSpPr>
        <p:spPr>
          <a:xfrm>
            <a:off x="1045028" y="1336329"/>
            <a:ext cx="3892732" cy="4382588"/>
          </a:xfrm>
        </p:spPr>
        <p:txBody>
          <a:bodyPr anchor="ctr">
            <a:normAutofit/>
          </a:bodyPr>
          <a:lstStyle/>
          <a:p>
            <a:r>
              <a:rPr lang="en-US" sz="4500" dirty="0"/>
              <a:t>The Importance of Engaging Families in Early Math</a:t>
            </a:r>
          </a:p>
        </p:txBody>
      </p:sp>
      <p:sp>
        <p:nvSpPr>
          <p:cNvPr id="30" name="Rectangle 29"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6A4D3D-06F2-A344-9126-8B6A2C6C546C}"/>
              </a:ext>
            </a:extLst>
          </p:cNvPr>
          <p:cNvSpPr>
            <a:spLocks noGrp="1"/>
          </p:cNvSpPr>
          <p:nvPr>
            <p:ph idx="1"/>
          </p:nvPr>
        </p:nvSpPr>
        <p:spPr>
          <a:xfrm>
            <a:off x="6096001" y="1336329"/>
            <a:ext cx="5260848" cy="4382588"/>
          </a:xfrm>
        </p:spPr>
        <p:txBody>
          <a:bodyPr anchor="ctr">
            <a:normAutofit/>
          </a:bodyPr>
          <a:lstStyle/>
          <a:p>
            <a:r>
              <a:rPr lang="en-US" sz="2400" dirty="0"/>
              <a:t>Parents are children’s first and primary teachers</a:t>
            </a:r>
          </a:p>
          <a:p>
            <a:endParaRPr lang="en-US" sz="2400" dirty="0"/>
          </a:p>
          <a:p>
            <a:r>
              <a:rPr lang="en-US" sz="2400" dirty="0"/>
              <a:t>Families have many natural opportunities to engage children in math as part of their day-to-day lives. </a:t>
            </a:r>
          </a:p>
          <a:p>
            <a:endParaRPr lang="en-US" sz="2400" dirty="0"/>
          </a:p>
          <a:p>
            <a:r>
              <a:rPr lang="en-US" sz="2400" dirty="0"/>
              <a:t>However, few families engage their children in daily math activities or math talk. </a:t>
            </a:r>
          </a:p>
        </p:txBody>
      </p:sp>
    </p:spTree>
    <p:extLst>
      <p:ext uri="{BB962C8B-B14F-4D97-AF65-F5344CB8AC3E}">
        <p14:creationId xmlns:p14="http://schemas.microsoft.com/office/powerpoint/2010/main" val="1912714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descr="Decorative">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4" descr="Decorative">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descr="Decorative">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5D0FCB2-6B76-F54D-9605-3BBC885AC8F7}"/>
              </a:ext>
            </a:extLst>
          </p:cNvPr>
          <p:cNvSpPr>
            <a:spLocks noGrp="1"/>
          </p:cNvSpPr>
          <p:nvPr>
            <p:ph type="title"/>
          </p:nvPr>
        </p:nvSpPr>
        <p:spPr>
          <a:xfrm>
            <a:off x="1045028" y="1336329"/>
            <a:ext cx="3892732" cy="4382588"/>
          </a:xfrm>
        </p:spPr>
        <p:txBody>
          <a:bodyPr anchor="ctr">
            <a:normAutofit/>
          </a:bodyPr>
          <a:lstStyle/>
          <a:p>
            <a:r>
              <a:rPr lang="en-US" sz="4500" dirty="0"/>
              <a:t>Why Do Families Not Engage their Children in Early Math</a:t>
            </a:r>
          </a:p>
        </p:txBody>
      </p:sp>
      <p:sp>
        <p:nvSpPr>
          <p:cNvPr id="37" name="Rectangle 16" descr="Decorative">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2DE5A9-CF13-4D44-809B-5780D8524E98}"/>
              </a:ext>
            </a:extLst>
          </p:cNvPr>
          <p:cNvSpPr>
            <a:spLocks noGrp="1"/>
          </p:cNvSpPr>
          <p:nvPr>
            <p:ph idx="1"/>
          </p:nvPr>
        </p:nvSpPr>
        <p:spPr>
          <a:xfrm>
            <a:off x="6096001" y="1336329"/>
            <a:ext cx="5260848" cy="4382588"/>
          </a:xfrm>
        </p:spPr>
        <p:txBody>
          <a:bodyPr anchor="ctr">
            <a:normAutofit/>
          </a:bodyPr>
          <a:lstStyle/>
          <a:p>
            <a:pPr marL="0" indent="0">
              <a:buNone/>
            </a:pPr>
            <a:r>
              <a:rPr lang="en-US" sz="2400" dirty="0"/>
              <a:t>Parents may:</a:t>
            </a:r>
          </a:p>
          <a:p>
            <a:r>
              <a:rPr lang="en-US" sz="2400" dirty="0"/>
              <a:t>have negative feelings, or anxiety, related to math</a:t>
            </a:r>
          </a:p>
          <a:p>
            <a:endParaRPr lang="en-US" sz="2400" dirty="0"/>
          </a:p>
          <a:p>
            <a:r>
              <a:rPr lang="en-US" sz="2400" dirty="0"/>
              <a:t>believe that the school is primarily responsible for supporting children’s early math</a:t>
            </a:r>
          </a:p>
          <a:p>
            <a:endParaRPr lang="en-US" sz="2400" dirty="0"/>
          </a:p>
          <a:p>
            <a:r>
              <a:rPr lang="en-US" sz="2400" dirty="0"/>
              <a:t>need more support in understanding how children develop math skills and concepts</a:t>
            </a:r>
          </a:p>
        </p:txBody>
      </p:sp>
    </p:spTree>
    <p:extLst>
      <p:ext uri="{BB962C8B-B14F-4D97-AF65-F5344CB8AC3E}">
        <p14:creationId xmlns:p14="http://schemas.microsoft.com/office/powerpoint/2010/main" val="187605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46" descr="Decorative">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accent4"/>
          </a:solidFill>
          <a:ln w="127000" cap="sq" cmpd="thinThick">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D3CDFE-9C37-E246-B0B7-7D554AE4A408}"/>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500" kern="1200" dirty="0">
                <a:solidFill>
                  <a:srgbClr val="FFFFFF"/>
                </a:solidFill>
                <a:latin typeface="+mj-lt"/>
                <a:ea typeface="+mj-ea"/>
                <a:cs typeface="+mj-cs"/>
              </a:rPr>
              <a:t>Math Talk</a:t>
            </a:r>
          </a:p>
        </p:txBody>
      </p:sp>
      <p:cxnSp>
        <p:nvCxnSpPr>
          <p:cNvPr id="49" name="Straight Connector 48" descr="Decorative">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718B05F-25C9-F342-ACA2-0A146ED31825}"/>
              </a:ext>
            </a:extLst>
          </p:cNvPr>
          <p:cNvSpPr>
            <a:spLocks noGrp="1"/>
          </p:cNvSpPr>
          <p:nvPr>
            <p:ph type="body" idx="1"/>
          </p:nvPr>
        </p:nvSpPr>
        <p:spPr>
          <a:xfrm>
            <a:off x="5021821" y="5550568"/>
            <a:ext cx="6465286" cy="602551"/>
          </a:xfrm>
        </p:spPr>
        <p:txBody>
          <a:bodyPr vert="horz" lIns="91440" tIns="45720" rIns="91440" bIns="45720" rtlCol="0">
            <a:normAutofit/>
          </a:bodyPr>
          <a:lstStyle/>
          <a:p>
            <a:r>
              <a:rPr lang="en-US" kern="1200" dirty="0">
                <a:solidFill>
                  <a:srgbClr val="E7E6E6"/>
                </a:solidFill>
                <a:latin typeface="+mn-lt"/>
                <a:ea typeface="+mn-ea"/>
                <a:cs typeface="+mn-cs"/>
              </a:rPr>
              <a:t>How Can Families Engage Children in Early Math?</a:t>
            </a:r>
          </a:p>
        </p:txBody>
      </p:sp>
      <p:pic>
        <p:nvPicPr>
          <p:cNvPr id="21" name="Content Placeholder 10" descr="A mother crouched down with a toddler on her lap. The mother is pointing to something in the distance while the toddler looks on.">
            <a:extLst>
              <a:ext uri="{FF2B5EF4-FFF2-40B4-BE49-F238E27FC236}">
                <a16:creationId xmlns:a16="http://schemas.microsoft.com/office/drawing/2014/main" id="{62CFFCED-2D7F-5248-8745-DC40ACD68150}"/>
              </a:ext>
            </a:extLst>
          </p:cNvPr>
          <p:cNvPicPr>
            <a:picLocks noChangeAspect="1"/>
          </p:cNvPicPr>
          <p:nvPr/>
        </p:nvPicPr>
        <p:blipFill rotWithShape="1">
          <a:blip r:embed="rId3"/>
          <a:srcRect l="15341" r="7344" b="3"/>
          <a:stretch/>
        </p:blipFill>
        <p:spPr>
          <a:xfrm>
            <a:off x="317635" y="3509433"/>
            <a:ext cx="4160452" cy="3026833"/>
          </a:xfrm>
          <a:prstGeom prst="rect">
            <a:avLst/>
          </a:prstGeom>
        </p:spPr>
      </p:pic>
      <p:pic>
        <p:nvPicPr>
          <p:cNvPr id="19" name="Content Placeholder 4" descr="A father lying on a bed, holding an infant, faced towards him.">
            <a:extLst>
              <a:ext uri="{FF2B5EF4-FFF2-40B4-BE49-F238E27FC236}">
                <a16:creationId xmlns:a16="http://schemas.microsoft.com/office/drawing/2014/main" id="{8ADC7FD0-5050-C942-BDD6-AD98D60C80DE}"/>
              </a:ext>
            </a:extLst>
          </p:cNvPr>
          <p:cNvPicPr>
            <a:picLocks noChangeAspect="1"/>
          </p:cNvPicPr>
          <p:nvPr/>
        </p:nvPicPr>
        <p:blipFill rotWithShape="1">
          <a:blip r:embed="rId4"/>
          <a:srcRect l="2443" r="4" b="4"/>
          <a:stretch/>
        </p:blipFill>
        <p:spPr>
          <a:xfrm>
            <a:off x="317635" y="299363"/>
            <a:ext cx="4160452" cy="3049204"/>
          </a:xfrm>
          <a:prstGeom prst="rect">
            <a:avLst/>
          </a:prstGeom>
        </p:spPr>
      </p:pic>
      <p:pic>
        <p:nvPicPr>
          <p:cNvPr id="17" name="Content Placeholder 4" descr="A mother sitting in a chair with an infant on her lap. They are reading a book.">
            <a:extLst>
              <a:ext uri="{FF2B5EF4-FFF2-40B4-BE49-F238E27FC236}">
                <a16:creationId xmlns:a16="http://schemas.microsoft.com/office/drawing/2014/main" id="{E5419958-45C3-B548-AB23-E1193647C49C}"/>
              </a:ext>
            </a:extLst>
          </p:cNvPr>
          <p:cNvPicPr>
            <a:picLocks noChangeAspect="1"/>
          </p:cNvPicPr>
          <p:nvPr/>
        </p:nvPicPr>
        <p:blipFill rotWithShape="1">
          <a:blip r:embed="rId5"/>
          <a:srcRect t="6419" r="2" b="31137"/>
          <a:stretch/>
        </p:blipFill>
        <p:spPr>
          <a:xfrm>
            <a:off x="4654296" y="299363"/>
            <a:ext cx="7217085" cy="3008188"/>
          </a:xfrm>
          <a:prstGeom prst="rect">
            <a:avLst/>
          </a:prstGeom>
        </p:spPr>
      </p:pic>
    </p:spTree>
    <p:extLst>
      <p:ext uri="{BB962C8B-B14F-4D97-AF65-F5344CB8AC3E}">
        <p14:creationId xmlns:p14="http://schemas.microsoft.com/office/powerpoint/2010/main" val="49437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5" descr="Decorative">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accent4"/>
          </a:solidFill>
          <a:ln w="127000" cap="sq" cmpd="thinThick">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D3CDFE-9C37-E246-B0B7-7D554AE4A408}"/>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500" kern="1200" dirty="0">
                <a:solidFill>
                  <a:srgbClr val="FFFFFF"/>
                </a:solidFill>
                <a:latin typeface="+mj-lt"/>
                <a:ea typeface="+mj-ea"/>
                <a:cs typeface="+mj-cs"/>
              </a:rPr>
              <a:t>Daily Routines</a:t>
            </a:r>
          </a:p>
        </p:txBody>
      </p:sp>
      <p:cxnSp>
        <p:nvCxnSpPr>
          <p:cNvPr id="31" name="Straight Connector 27" descr="Decorative">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718B05F-25C9-F342-ACA2-0A146ED31825}"/>
              </a:ext>
            </a:extLst>
          </p:cNvPr>
          <p:cNvSpPr>
            <a:spLocks noGrp="1"/>
          </p:cNvSpPr>
          <p:nvPr>
            <p:ph type="body" idx="1"/>
          </p:nvPr>
        </p:nvSpPr>
        <p:spPr>
          <a:xfrm>
            <a:off x="5021821" y="5550568"/>
            <a:ext cx="6465286" cy="602551"/>
          </a:xfrm>
        </p:spPr>
        <p:txBody>
          <a:bodyPr vert="horz" lIns="91440" tIns="45720" rIns="91440" bIns="45720" rtlCol="0">
            <a:normAutofit/>
          </a:bodyPr>
          <a:lstStyle/>
          <a:p>
            <a:r>
              <a:rPr lang="en-US" dirty="0">
                <a:solidFill>
                  <a:srgbClr val="FFFFFF"/>
                </a:solidFill>
              </a:rPr>
              <a:t>How can Families Engage Children in Early Math?</a:t>
            </a:r>
            <a:endParaRPr lang="en-US" kern="1200" dirty="0">
              <a:solidFill>
                <a:srgbClr val="E7E6E6"/>
              </a:solidFill>
              <a:latin typeface="+mn-lt"/>
              <a:ea typeface="+mn-ea"/>
              <a:cs typeface="+mn-cs"/>
            </a:endParaRPr>
          </a:p>
        </p:txBody>
      </p:sp>
      <p:pic>
        <p:nvPicPr>
          <p:cNvPr id="5" name="Content Placeholder 4" descr="A preschool boy sitting at the table eating food with his mother. The boy is pointing to a piece of food on his plate.">
            <a:extLst>
              <a:ext uri="{FF2B5EF4-FFF2-40B4-BE49-F238E27FC236}">
                <a16:creationId xmlns:a16="http://schemas.microsoft.com/office/drawing/2014/main" id="{5BDE689B-D7A9-D244-8B00-4F0C6FF47CFD}"/>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5000"/>
                    </a14:imgEffect>
                  </a14:imgLayer>
                </a14:imgProps>
              </a:ext>
            </a:extLst>
          </a:blip>
          <a:srcRect r="-1" b="2995"/>
          <a:stretch/>
        </p:blipFill>
        <p:spPr>
          <a:xfrm>
            <a:off x="317635" y="3509433"/>
            <a:ext cx="4160452" cy="3026833"/>
          </a:xfrm>
          <a:prstGeom prst="rect">
            <a:avLst/>
          </a:prstGeom>
        </p:spPr>
      </p:pic>
      <p:pic>
        <p:nvPicPr>
          <p:cNvPr id="6" name="Content Placeholder 4" descr="A mother and preschooler standing at a kitchen counter baking. They are mixing ingredients into a bowl.">
            <a:extLst>
              <a:ext uri="{FF2B5EF4-FFF2-40B4-BE49-F238E27FC236}">
                <a16:creationId xmlns:a16="http://schemas.microsoft.com/office/drawing/2014/main" id="{40A6FA1E-A6F1-E244-A31D-20725577722A}"/>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Lst>
          </a:blip>
          <a:srcRect l="7004" r="1918" b="-2"/>
          <a:stretch/>
        </p:blipFill>
        <p:spPr>
          <a:xfrm>
            <a:off x="317635" y="299363"/>
            <a:ext cx="4160452" cy="3049204"/>
          </a:xfrm>
          <a:prstGeom prst="rect">
            <a:avLst/>
          </a:prstGeom>
        </p:spPr>
      </p:pic>
      <p:pic>
        <p:nvPicPr>
          <p:cNvPr id="11" name="Content Placeholder 10" descr="A baby sitting in a bath tub with rubber ducks of various sizes.">
            <a:extLst>
              <a:ext uri="{FF2B5EF4-FFF2-40B4-BE49-F238E27FC236}">
                <a16:creationId xmlns:a16="http://schemas.microsoft.com/office/drawing/2014/main" id="{7CC64C62-C031-DF46-8E15-6F4901416CFA}"/>
              </a:ext>
            </a:extLst>
          </p:cNvPr>
          <p:cNvPicPr>
            <a:picLocks noGrp="1" noChangeAspect="1"/>
          </p:cNvPicPr>
          <p:nvPr>
            <p:ph sz="quarter" idx="4"/>
          </p:nvPr>
        </p:nvPicPr>
        <p:blipFill rotWithShape="1">
          <a:blip r:embed="rId7">
            <a:extLst>
              <a:ext uri="{BEBA8EAE-BF5A-486C-A8C5-ECC9F3942E4B}">
                <a14:imgProps xmlns:a14="http://schemas.microsoft.com/office/drawing/2010/main">
                  <a14:imgLayer r:embed="rId8">
                    <a14:imgEffect>
                      <a14:colorTemperature colorTemp="5900"/>
                    </a14:imgEffect>
                  </a14:imgLayer>
                </a14:imgProps>
              </a:ext>
            </a:extLst>
          </a:blip>
          <a:srcRect l="-39" t="13452" r="41" b="12449"/>
          <a:stretch/>
        </p:blipFill>
        <p:spPr>
          <a:xfrm>
            <a:off x="4654296" y="299363"/>
            <a:ext cx="7217085" cy="3008188"/>
          </a:xfrm>
          <a:prstGeom prst="rect">
            <a:avLst/>
          </a:prstGeom>
        </p:spPr>
      </p:pic>
    </p:spTree>
    <p:extLst>
      <p:ext uri="{BB962C8B-B14F-4D97-AF65-F5344CB8AC3E}">
        <p14:creationId xmlns:p14="http://schemas.microsoft.com/office/powerpoint/2010/main" val="2860120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9" descr="Decorative">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accent4"/>
          </a:solidFill>
          <a:ln w="127000" cap="sq" cmpd="thinThick">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D3CDFE-9C37-E246-B0B7-7D554AE4A408}"/>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500" kern="1200" dirty="0">
                <a:solidFill>
                  <a:srgbClr val="FFFFFF"/>
                </a:solidFill>
                <a:latin typeface="+mj-lt"/>
                <a:ea typeface="+mj-ea"/>
                <a:cs typeface="+mj-cs"/>
              </a:rPr>
              <a:t>Activities &amp; Games</a:t>
            </a:r>
          </a:p>
        </p:txBody>
      </p:sp>
      <p:cxnSp>
        <p:nvCxnSpPr>
          <p:cNvPr id="32" name="Straight Connector 31" descr="Decorative">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718B05F-25C9-F342-ACA2-0A146ED31825}"/>
              </a:ext>
            </a:extLst>
          </p:cNvPr>
          <p:cNvSpPr>
            <a:spLocks noGrp="1"/>
          </p:cNvSpPr>
          <p:nvPr>
            <p:ph type="body" idx="1"/>
          </p:nvPr>
        </p:nvSpPr>
        <p:spPr>
          <a:xfrm>
            <a:off x="5021821" y="5550568"/>
            <a:ext cx="6465286" cy="602551"/>
          </a:xfrm>
        </p:spPr>
        <p:txBody>
          <a:bodyPr vert="horz" lIns="91440" tIns="45720" rIns="91440" bIns="45720" rtlCol="0">
            <a:normAutofit/>
          </a:bodyPr>
          <a:lstStyle/>
          <a:p>
            <a:r>
              <a:rPr lang="en-US" dirty="0">
                <a:solidFill>
                  <a:srgbClr val="FFFFFF"/>
                </a:solidFill>
              </a:rPr>
              <a:t>How can Families Engage Children in Early Math?</a:t>
            </a:r>
            <a:endParaRPr lang="en-US" dirty="0">
              <a:solidFill>
                <a:srgbClr val="E7E6E6"/>
              </a:solidFill>
            </a:endParaRPr>
          </a:p>
        </p:txBody>
      </p:sp>
      <p:pic>
        <p:nvPicPr>
          <p:cNvPr id="6" name="Content Placeholder 4" descr="Image of children playing hopscotch">
            <a:extLst>
              <a:ext uri="{FF2B5EF4-FFF2-40B4-BE49-F238E27FC236}">
                <a16:creationId xmlns:a16="http://schemas.microsoft.com/office/drawing/2014/main" id="{18C94855-F592-8A40-9788-2DA128E5756C}"/>
              </a:ext>
            </a:extLst>
          </p:cNvPr>
          <p:cNvPicPr>
            <a:picLocks noChangeAspect="1"/>
          </p:cNvPicPr>
          <p:nvPr/>
        </p:nvPicPr>
        <p:blipFill rotWithShape="1">
          <a:blip r:embed="rId3"/>
          <a:srcRect l="13598" t="2269" r="9987" b="21317"/>
          <a:stretch/>
        </p:blipFill>
        <p:spPr>
          <a:xfrm>
            <a:off x="317635" y="3632984"/>
            <a:ext cx="4160452" cy="2779730"/>
          </a:xfrm>
          <a:prstGeom prst="rect">
            <a:avLst/>
          </a:prstGeom>
        </p:spPr>
      </p:pic>
      <p:pic>
        <p:nvPicPr>
          <p:cNvPr id="11" name="Content Placeholder 10" descr="A preschool boy and father playing with a shape sorting toy.">
            <a:extLst>
              <a:ext uri="{FF2B5EF4-FFF2-40B4-BE49-F238E27FC236}">
                <a16:creationId xmlns:a16="http://schemas.microsoft.com/office/drawing/2014/main" id="{7CC64C62-C031-DF46-8E15-6F4901416CFA}"/>
              </a:ext>
            </a:extLst>
          </p:cNvPr>
          <p:cNvPicPr>
            <a:picLocks noGrp="1" noChangeAspect="1"/>
          </p:cNvPicPr>
          <p:nvPr>
            <p:ph sz="quarter" idx="4"/>
          </p:nvPr>
        </p:nvPicPr>
        <p:blipFill rotWithShape="1">
          <a:blip r:embed="rId4"/>
          <a:srcRect r="-1" b="2278"/>
          <a:stretch/>
        </p:blipFill>
        <p:spPr>
          <a:xfrm>
            <a:off x="317635" y="299363"/>
            <a:ext cx="4160452" cy="3049204"/>
          </a:xfrm>
          <a:prstGeom prst="rect">
            <a:avLst/>
          </a:prstGeom>
        </p:spPr>
      </p:pic>
      <p:pic>
        <p:nvPicPr>
          <p:cNvPr id="5" name="Content Placeholder 4" descr="Image of child putting together a teddybear puzzle">
            <a:extLst>
              <a:ext uri="{FF2B5EF4-FFF2-40B4-BE49-F238E27FC236}">
                <a16:creationId xmlns:a16="http://schemas.microsoft.com/office/drawing/2014/main" id="{5BDE689B-D7A9-D244-8B00-4F0C6FF47CFD}"/>
              </a:ext>
            </a:extLst>
          </p:cNvPr>
          <p:cNvPicPr>
            <a:picLocks noGrp="1" noChangeAspect="1"/>
          </p:cNvPicPr>
          <p:nvPr>
            <p:ph sz="half" idx="2"/>
          </p:nvPr>
        </p:nvPicPr>
        <p:blipFill rotWithShape="1">
          <a:blip r:embed="rId5"/>
          <a:srcRect t="27042" r="2" b="6000"/>
          <a:stretch/>
        </p:blipFill>
        <p:spPr>
          <a:xfrm>
            <a:off x="4654296" y="299363"/>
            <a:ext cx="7217085" cy="3008188"/>
          </a:xfrm>
          <a:prstGeom prst="rect">
            <a:avLst/>
          </a:prstGeom>
        </p:spPr>
      </p:pic>
    </p:spTree>
    <p:extLst>
      <p:ext uri="{BB962C8B-B14F-4D97-AF65-F5344CB8AC3E}">
        <p14:creationId xmlns:p14="http://schemas.microsoft.com/office/powerpoint/2010/main" val="2023691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descr="Decorative">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descr="Decorative">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descr="Decorative">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7BEBC7E-67F2-BB4E-802B-C0D4E7080A22}"/>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Family Math Night Case Study: The Lighthouse for Children</a:t>
            </a:r>
          </a:p>
        </p:txBody>
      </p:sp>
      <p:cxnSp>
        <p:nvCxnSpPr>
          <p:cNvPr id="84" name="Straight Connector 83" descr="Decorative">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2595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214D612FCE3B48B3438FB0856801E4" ma:contentTypeVersion="12" ma:contentTypeDescription="Create a new document." ma:contentTypeScope="" ma:versionID="005cb9bbed84aaa4a46494b9dac020c9">
  <xsd:schema xmlns:xsd="http://www.w3.org/2001/XMLSchema" xmlns:xs="http://www.w3.org/2001/XMLSchema" xmlns:p="http://schemas.microsoft.com/office/2006/metadata/properties" xmlns:ns2="4ae3f3b2-0ada-4e88-ba50-315a31c5ba07" xmlns:ns3="705b290b-649d-4e63-b40a-d874e9293c12" targetNamespace="http://schemas.microsoft.com/office/2006/metadata/properties" ma:root="true" ma:fieldsID="3fb518c7f09d56808f2f4649cca53d76" ns2:_="" ns3:_="">
    <xsd:import namespace="4ae3f3b2-0ada-4e88-ba50-315a31c5ba07"/>
    <xsd:import namespace="705b290b-649d-4e63-b40a-d874e9293c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3f3b2-0ada-4e88-ba50-315a31c5b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5b290b-649d-4e63-b40a-d874e9293c1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36D231-E1E5-405D-80C2-173D275638AF}">
  <ds:schemaRefs>
    <ds:schemaRef ds:uri="http://schemas.microsoft.com/sharepoint/v3/contenttype/forms"/>
  </ds:schemaRefs>
</ds:datastoreItem>
</file>

<file path=customXml/itemProps2.xml><?xml version="1.0" encoding="utf-8"?>
<ds:datastoreItem xmlns:ds="http://schemas.openxmlformats.org/officeDocument/2006/customXml" ds:itemID="{29A06969-3EAD-4D96-A43A-AB862517CB9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3704AEB-9FC2-48D2-857C-88080C68C8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e3f3b2-0ada-4e88-ba50-315a31c5ba07"/>
    <ds:schemaRef ds:uri="705b290b-649d-4e63-b40a-d874e9293c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5603</TotalTime>
  <Words>1347</Words>
  <Application>Microsoft Macintosh PowerPoint</Application>
  <PresentationFormat>Widescreen</PresentationFormat>
  <Paragraphs>208</Paragraphs>
  <Slides>31</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Engaging Families in Early Math: A Family Math Night</vt:lpstr>
      <vt:lpstr>Focus</vt:lpstr>
      <vt:lpstr>Why Engage Families in Early Math?</vt:lpstr>
      <vt:lpstr>The Importance of Engaging Families in Early Math</vt:lpstr>
      <vt:lpstr>Why Do Families Not Engage their Children in Early Math</vt:lpstr>
      <vt:lpstr>Math Talk</vt:lpstr>
      <vt:lpstr>Daily Routines</vt:lpstr>
      <vt:lpstr>Activities &amp; Games</vt:lpstr>
      <vt:lpstr>Family Math Night Case Study: The Lighthouse for Children</vt:lpstr>
      <vt:lpstr>The Role of Educators in Engaging Families</vt:lpstr>
      <vt:lpstr>The Lighthouse for Children Child Development Center as a Demonstration Site for the California Early Math Initiative</vt:lpstr>
      <vt:lpstr>The Lighthouse for Children Child Development Center (LFC CDC) is in the heart of California in downtown Fresno County and represents a unique partnership between First 5 Fresno County and the office of Fresno County Superintendent of Schools</vt:lpstr>
      <vt:lpstr>Using literacy as an entry point for math</vt:lpstr>
      <vt:lpstr>What it takes to Organize a Family Math Night</vt:lpstr>
      <vt:lpstr>Opening Session</vt:lpstr>
      <vt:lpstr>Activity Stations</vt:lpstr>
      <vt:lpstr>Early Math Books</vt:lpstr>
      <vt:lpstr>Activity Stations</vt:lpstr>
      <vt:lpstr>Family Math Night</vt:lpstr>
      <vt:lpstr>Video: Family Math Night</vt:lpstr>
      <vt:lpstr>Learning from the Data</vt:lpstr>
      <vt:lpstr>Evaluation</vt:lpstr>
      <vt:lpstr> General Parent Impressions</vt:lpstr>
      <vt:lpstr>Math Activities</vt:lpstr>
      <vt:lpstr>Level of Parent Engagement</vt:lpstr>
      <vt:lpstr>Lessons learned</vt:lpstr>
      <vt:lpstr>Lowering Barriers to Participation</vt:lpstr>
      <vt:lpstr>Planning Your Own Family Math Night</vt:lpstr>
      <vt:lpstr>Resources</vt:lpstr>
      <vt:lpstr>Resources</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Families in Early Math: A Family Math Night</dc:title>
  <dc:creator>Sophie Savelkouls</dc:creator>
  <cp:lastModifiedBy>Naomi Reeley</cp:lastModifiedBy>
  <cp:revision>20</cp:revision>
  <dcterms:created xsi:type="dcterms:W3CDTF">2020-05-29T21:51:26Z</dcterms:created>
  <dcterms:modified xsi:type="dcterms:W3CDTF">2020-06-17T00:04:10Z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0x01010060214D612FCE3B48B3438FB0856801E4</vt:lpwstr>
  </property>
</Properties>
</file>