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4"/>
  </p:sldMasterIdLst>
  <p:notesMasterIdLst>
    <p:notesMasterId r:id="rId75"/>
  </p:notesMasterIdLst>
  <p:sldIdLst>
    <p:sldId id="800" r:id="rId5"/>
    <p:sldId id="803" r:id="rId6"/>
    <p:sldId id="812" r:id="rId7"/>
    <p:sldId id="813" r:id="rId8"/>
    <p:sldId id="815" r:id="rId9"/>
    <p:sldId id="816" r:id="rId10"/>
    <p:sldId id="817" r:id="rId11"/>
    <p:sldId id="818" r:id="rId12"/>
    <p:sldId id="819" r:id="rId13"/>
    <p:sldId id="820" r:id="rId14"/>
    <p:sldId id="821" r:id="rId15"/>
    <p:sldId id="822" r:id="rId16"/>
    <p:sldId id="823" r:id="rId17"/>
    <p:sldId id="824" r:id="rId18"/>
    <p:sldId id="825" r:id="rId19"/>
    <p:sldId id="826" r:id="rId20"/>
    <p:sldId id="827" r:id="rId21"/>
    <p:sldId id="828" r:id="rId22"/>
    <p:sldId id="829" r:id="rId23"/>
    <p:sldId id="830" r:id="rId24"/>
    <p:sldId id="831" r:id="rId25"/>
    <p:sldId id="832" r:id="rId26"/>
    <p:sldId id="833" r:id="rId27"/>
    <p:sldId id="834" r:id="rId28"/>
    <p:sldId id="835" r:id="rId29"/>
    <p:sldId id="836" r:id="rId30"/>
    <p:sldId id="837" r:id="rId31"/>
    <p:sldId id="838" r:id="rId32"/>
    <p:sldId id="839" r:id="rId33"/>
    <p:sldId id="840" r:id="rId34"/>
    <p:sldId id="841" r:id="rId35"/>
    <p:sldId id="842" r:id="rId36"/>
    <p:sldId id="843" r:id="rId37"/>
    <p:sldId id="847" r:id="rId38"/>
    <p:sldId id="848" r:id="rId39"/>
    <p:sldId id="849" r:id="rId40"/>
    <p:sldId id="881" r:id="rId41"/>
    <p:sldId id="882" r:id="rId42"/>
    <p:sldId id="850" r:id="rId43"/>
    <p:sldId id="851" r:id="rId44"/>
    <p:sldId id="852" r:id="rId45"/>
    <p:sldId id="853" r:id="rId46"/>
    <p:sldId id="854" r:id="rId47"/>
    <p:sldId id="855" r:id="rId48"/>
    <p:sldId id="856" r:id="rId49"/>
    <p:sldId id="857" r:id="rId50"/>
    <p:sldId id="858" r:id="rId51"/>
    <p:sldId id="859" r:id="rId52"/>
    <p:sldId id="860" r:id="rId53"/>
    <p:sldId id="861" r:id="rId54"/>
    <p:sldId id="862" r:id="rId55"/>
    <p:sldId id="863" r:id="rId56"/>
    <p:sldId id="864" r:id="rId57"/>
    <p:sldId id="865" r:id="rId58"/>
    <p:sldId id="866" r:id="rId59"/>
    <p:sldId id="867" r:id="rId60"/>
    <p:sldId id="868" r:id="rId61"/>
    <p:sldId id="869" r:id="rId62"/>
    <p:sldId id="870" r:id="rId63"/>
    <p:sldId id="871" r:id="rId64"/>
    <p:sldId id="872" r:id="rId65"/>
    <p:sldId id="873" r:id="rId66"/>
    <p:sldId id="874" r:id="rId67"/>
    <p:sldId id="875" r:id="rId68"/>
    <p:sldId id="876" r:id="rId69"/>
    <p:sldId id="878" r:id="rId70"/>
    <p:sldId id="879" r:id="rId71"/>
    <p:sldId id="880" r:id="rId72"/>
    <p:sldId id="353" r:id="rId73"/>
    <p:sldId id="261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5" autoAdjust="0"/>
    <p:restoredTop sz="94660"/>
  </p:normalViewPr>
  <p:slideViewPr>
    <p:cSldViewPr>
      <p:cViewPr varScale="1">
        <p:scale>
          <a:sx n="119" d="100"/>
          <a:sy n="119" d="100"/>
        </p:scale>
        <p:origin x="200" y="304"/>
      </p:cViewPr>
      <p:guideLst>
        <p:guide orient="horz" pos="2160"/>
        <p:guide pos="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08"/>
    </p:cViewPr>
  </p:sorterViewPr>
  <p:notesViewPr>
    <p:cSldViewPr>
      <p:cViewPr varScale="1">
        <p:scale>
          <a:sx n="71" d="100"/>
          <a:sy n="71" d="100"/>
        </p:scale>
        <p:origin x="-160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2581FBF-48F3-47D2-8D08-B751E58FCE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B2EF654-4E42-44B7-A11F-5276326BF6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4ABF246E-222D-4049-BF50-C62BEAA6300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7C06DDEF-AB1D-412A-B547-4FADA0957CB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2489E5D0-B330-4C28-B3FF-39037CFED5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13235A8C-F059-4D2D-916F-CFA394F01D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FA46D2-B824-4E47-8A84-C0DE600C874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72B5ED00-CB4B-4C8F-8DF7-D68EC211C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15AA59C-9BD6-4B2C-B6F8-27B50B38A009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B1285C15-D9F8-447E-BC65-E8FDCEAED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479CE76-6688-4F67-802F-8163FEEC9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33A169E4-8823-4172-8ADC-A5D4D062B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E7C31679-7B65-437C-8DFE-B846282B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470EAAF-2D7B-489A-86B6-EA673202F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3CAC7F-59B1-45D4-9A78-3B7A5DFA2108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65E0541E-0750-4940-8894-AF675596C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DF4251-2B3D-4356-8B27-A699509156BE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8DF6D9BE-0B3E-4393-B1F7-C6AB0B9DE8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D105DE89-54BC-4642-98CB-75FA0968B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D81E3D7D-23F8-4B20-A97E-131BFAACA5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9EF91D-0B67-4D35-9024-52FAB1775561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5B512707-DB1A-4D43-968E-09841DDF4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A27F1B6C-C834-496A-BBA8-6387298FDA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B757C8DB-6532-4C56-8FCB-3F737E5B6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5814F9D5-A4B3-49D8-97C3-B776BDBFE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Once again, we used a Math Start book to explore a Social Studies.  During a recent unit on maps and map skills, students created classroom maps.</a:t>
            </a: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3A3C0550-7658-49EE-9DF2-C241CCCEC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02164D-8DAC-437F-95C9-0587E65C8C66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73A43B38-4B50-431D-AC9E-3A3E78CD85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3906987F-487B-489D-9E65-C58E6EA3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During our Geometry unit, students created shape pictures using two-dimensional shapes.  In ELA, students were required to write a description of their picture or tell a story about their shape picture.</a:t>
            </a: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EC2CF994-D1D4-47EE-86E6-E22864BD1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D8307A-8729-449E-81BA-9650FB4B3707}" type="slidenum">
              <a:rPr lang="en-US" altLang="en-US" sz="1200"/>
              <a:pPr/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28C7F542-B5D7-4304-8C3B-35C5C5818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DA7747-6532-4A72-ABA3-B6CA9257F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During our Geometry unit, students used geometric nets to go from 2-D to 3-D to make the three-dimensional shapes.  We read the story as part of our introduction to 3-D shapes and the connection to real-life objects.  The students participated in a special project where each student had access to a variety of geometric nets and were challenged design their own 3-D cities.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2E6EA342-0D33-4321-9ED1-4FCC0FDC5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34CF32-3704-4595-9EA4-A5D8EE9C42CB}" type="slidenum">
              <a:rPr lang="en-US" altLang="en-US" sz="1200"/>
              <a:pPr/>
              <a:t>50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44897331-2842-4CAA-A357-CE6BC5BD92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1FEC3D-F9AA-4FBA-8E94-BF479FB9CCAC}" type="slidenum">
              <a:rPr lang="en-US" altLang="en-US" sz="1200"/>
              <a:pPr/>
              <a:t>69</a:t>
            </a:fld>
            <a:endParaRPr lang="en-US" altLang="en-US" sz="1200"/>
          </a:p>
        </p:txBody>
      </p:sp>
      <p:sp>
        <p:nvSpPr>
          <p:cNvPr id="112643" name="Rectangle 1026">
            <a:extLst>
              <a:ext uri="{FF2B5EF4-FFF2-40B4-BE49-F238E27FC236}">
                <a16:creationId xmlns:a16="http://schemas.microsoft.com/office/drawing/2014/main" id="{4FDC998D-AE3F-4277-842B-AC442F36894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1027">
            <a:extLst>
              <a:ext uri="{FF2B5EF4-FFF2-40B4-BE49-F238E27FC236}">
                <a16:creationId xmlns:a16="http://schemas.microsoft.com/office/drawing/2014/main" id="{BCD6D734-F46B-43A4-A084-6F472C3DE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9E7C77FA-E432-4589-90BB-014C604B0A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EDE812-E7B1-44E6-B1BF-01CCF7CF7CB8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C6A50A73-8146-4745-BC58-3235131028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4B0E7B83-E5DE-418B-9878-A3AAD80A4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ull_bleed_bar">
            <a:extLst>
              <a:ext uri="{FF2B5EF4-FFF2-40B4-BE49-F238E27FC236}">
                <a16:creationId xmlns:a16="http://schemas.microsoft.com/office/drawing/2014/main" id="{1EDCFFCF-2B0A-414D-9834-0F478FF03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8153400" cy="11430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752600"/>
            <a:ext cx="8153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045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48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609600"/>
            <a:ext cx="19240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09600"/>
            <a:ext cx="561975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87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609600"/>
            <a:ext cx="7696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646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81200"/>
            <a:ext cx="7696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114800"/>
            <a:ext cx="7696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010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49C65B04-48E2-4E28-AB48-DB3EFC18801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r">
              <a:defRPr/>
            </a:lvl1pPr>
          </a:lstStyle>
          <a:p>
            <a:fld id="{49612D3F-EBF4-42E7-AD6B-408C7499FC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06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454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81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436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82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88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35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99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21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C SJM PPT INSIDE TEMP B">
            <a:extLst>
              <a:ext uri="{FF2B5EF4-FFF2-40B4-BE49-F238E27FC236}">
                <a16:creationId xmlns:a16="http://schemas.microsoft.com/office/drawing/2014/main" id="{1AD7AE4A-403E-430C-A974-ADCD386E7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AF15F5EE-54A6-4A2C-8A27-F061D8E4B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638" y="6237288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C1F21F6-8ED9-49CD-B88E-89F8BD8554B1}" type="slidenum">
              <a:rPr lang="en-US" altLang="en-US" sz="1400">
                <a:solidFill>
                  <a:srgbClr val="000000"/>
                </a:solidFill>
              </a:rPr>
              <a:pPr algn="r"/>
              <a:t>‹#›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D9B08-A65F-49DF-B529-4E9F08F54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40B6C6-F0F4-43CF-AC28-B5E35DF47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81200"/>
            <a:ext cx="769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  <p:sldLayoutId id="2147484510" r:id="rId12"/>
    <p:sldLayoutId id="2147484511" r:id="rId13"/>
    <p:sldLayoutId id="214748451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Early%20Math%202020\speakers\Stuart%20Murphy\Bug+Dance,+Bee-Bots+and+Kinder-Coders!.mp4" TargetMode="External"/><Relationship Id="rId1" Type="http://schemas.microsoft.com/office/2007/relationships/media" Target="file:///H:\Early%20Math%202020\speakers\Stuart%20Murphy\Bug+Dance,+Bee-Bots+and+Kinder-Coders!.mp4" TargetMode="Externa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F9BFD9B-BEE6-4FD7-9A1D-5EF60329A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124200"/>
            <a:ext cx="7696200" cy="381000"/>
          </a:xfrm>
        </p:spPr>
        <p:txBody>
          <a:bodyPr/>
          <a:lstStyle/>
          <a:p>
            <a:pPr eaLnBrk="1" hangingPunct="1"/>
            <a:br>
              <a:rPr lang="en-US" altLang="en-US" b="1"/>
            </a:br>
            <a:r>
              <a:rPr lang="en-US" altLang="en-US" sz="4800" b="1">
                <a:solidFill>
                  <a:srgbClr val="FF6600"/>
                </a:solidFill>
              </a:rPr>
              <a:t>The Power of Stories </a:t>
            </a:r>
            <a:br>
              <a:rPr lang="en-US" altLang="en-US" sz="4800" b="1">
                <a:solidFill>
                  <a:srgbClr val="FF6600"/>
                </a:solidFill>
              </a:rPr>
            </a:br>
            <a:r>
              <a:rPr lang="en-US" altLang="en-US" sz="4800" b="1">
                <a:solidFill>
                  <a:srgbClr val="FF6600"/>
                </a:solidFill>
              </a:rPr>
              <a:t>and Visual Models</a:t>
            </a:r>
            <a:br>
              <a:rPr lang="en-US" altLang="en-US" sz="4800" b="1">
                <a:solidFill>
                  <a:srgbClr val="FF6600"/>
                </a:solidFill>
              </a:rPr>
            </a:br>
            <a:r>
              <a:rPr lang="en-US" altLang="en-US" sz="4800" b="1">
                <a:solidFill>
                  <a:srgbClr val="FF6600"/>
                </a:solidFill>
              </a:rPr>
              <a:t>in the Teaching of Mathematics</a:t>
            </a:r>
            <a:br>
              <a:rPr lang="en-US" altLang="en-US" sz="4800"/>
            </a:br>
            <a:br>
              <a:rPr lang="en-US" altLang="en-US" sz="4800"/>
            </a:br>
            <a:br>
              <a:rPr lang="en-US" altLang="en-US" sz="4800"/>
            </a:br>
            <a:endParaRPr lang="en-US" altLang="en-US" sz="48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475B985-5E31-4C2A-97A0-8375D8644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4114800"/>
            <a:ext cx="7696200" cy="1676400"/>
          </a:xfrm>
        </p:spPr>
        <p:txBody>
          <a:bodyPr/>
          <a:lstStyle/>
          <a:p>
            <a:pPr eaLnBrk="1" hangingPunct="1"/>
            <a:endParaRPr lang="en-US" altLang="en-US" sz="2600" b="1"/>
          </a:p>
          <a:p>
            <a:pPr eaLnBrk="1" hangingPunct="1"/>
            <a:r>
              <a:rPr lang="en-US" altLang="en-US" sz="2400"/>
              <a:t>California Early Math Project</a:t>
            </a:r>
            <a:endParaRPr lang="en-US" altLang="en-US" sz="1800"/>
          </a:p>
          <a:p>
            <a:pPr eaLnBrk="1" hangingPunct="1"/>
            <a:r>
              <a:rPr lang="en-US" altLang="en-US" sz="1800"/>
              <a:t>Symposium: June 26,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Jack 4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EB096552-4EB2-488E-A78A-D497743F6A4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ack 5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FFF83457-3584-4B3A-80AE-277846E9028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Jack 6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8741D950-8D11-4514-99C3-10142BFD9A9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ack 7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FA2F1E0C-7901-4F06-800E-B5ACE2B11D3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Jack 8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58329C4A-0943-417D-860D-A8DC23A6F8E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Jack 9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F7A58E4B-5FE9-4A16-B0D6-488A915A633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Jack 10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A5985B3E-3F0A-4100-9735-49B4A427E3E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Jack 11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958CC860-7788-410E-B792-1BBAE5EF284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Jack 12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13E72B79-A0BC-4180-8577-5D35E43FCD8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Jack 13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13D3B2B1-79A8-4063-9B75-F563A7C0D29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EC2126E-C038-43B8-AF27-5F9F5AAB9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962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FF6600"/>
                </a:solidFill>
              </a:rPr>
              <a:t>Stuart J. Murphy</a:t>
            </a:r>
            <a:br>
              <a:rPr lang="en-US" altLang="en-US" sz="2800"/>
            </a:br>
            <a:r>
              <a:rPr lang="en-US" altLang="en-US" sz="2400"/>
              <a:t>Author and Visual Learning Strategist</a:t>
            </a:r>
            <a:br>
              <a:rPr lang="en-US" altLang="en-US" sz="2400"/>
            </a:br>
            <a:r>
              <a:rPr lang="en-US" altLang="en-US" sz="2400"/>
              <a:t>Boston, MA</a:t>
            </a:r>
            <a:br>
              <a:rPr lang="en-US" altLang="en-US" sz="2400"/>
            </a:br>
            <a:br>
              <a:rPr lang="en-US" altLang="en-US" sz="2400"/>
            </a:br>
            <a:r>
              <a:rPr lang="en-US" altLang="en-US" sz="2400"/>
              <a:t>HarperCollins Children’s Books:</a:t>
            </a:r>
            <a:br>
              <a:rPr lang="en-US" altLang="en-US" sz="2400"/>
            </a:br>
            <a:r>
              <a:rPr lang="en-US" altLang="en-US" sz="2400" b="1">
                <a:solidFill>
                  <a:srgbClr val="FF6600"/>
                </a:solidFill>
              </a:rPr>
              <a:t>MathStart</a:t>
            </a:r>
            <a:br>
              <a:rPr lang="en-US" altLang="en-US" sz="2400" b="1"/>
            </a:br>
            <a:br>
              <a:rPr lang="en-US" altLang="en-US" sz="2400"/>
            </a:br>
            <a:r>
              <a:rPr lang="en-US" altLang="en-US" sz="2400"/>
              <a:t>Charlesbridge Publishing:</a:t>
            </a:r>
            <a:br>
              <a:rPr lang="en-US" altLang="en-US" sz="2400"/>
            </a:br>
            <a:r>
              <a:rPr lang="en-US" altLang="en-US" sz="2400" b="1">
                <a:solidFill>
                  <a:srgbClr val="FF6600"/>
                </a:solidFill>
              </a:rPr>
              <a:t>I SEE I LEARN</a:t>
            </a:r>
            <a:br>
              <a:rPr lang="en-US" altLang="en-US" sz="2400" b="1"/>
            </a:br>
            <a:br>
              <a:rPr lang="en-US" altLang="en-US" sz="2400"/>
            </a:br>
            <a:r>
              <a:rPr lang="en-US" altLang="en-US" sz="2400"/>
              <a:t>Pearson Education:</a:t>
            </a:r>
            <a:br>
              <a:rPr lang="en-US" altLang="en-US" sz="2400"/>
            </a:br>
            <a:r>
              <a:rPr lang="en-US" altLang="en-US" sz="2400" b="1">
                <a:solidFill>
                  <a:srgbClr val="FF6600"/>
                </a:solidFill>
              </a:rPr>
              <a:t>enVisionMATH</a:t>
            </a:r>
            <a:br>
              <a:rPr lang="en-US" altLang="en-US" sz="2400" b="1">
                <a:solidFill>
                  <a:srgbClr val="FF6600"/>
                </a:solidFill>
              </a:rPr>
            </a:br>
            <a:r>
              <a:rPr lang="en-US" altLang="en-US" sz="2400" b="1">
                <a:solidFill>
                  <a:srgbClr val="FF6600"/>
                </a:solidFill>
              </a:rPr>
              <a:t>I SEE I LEARN at School</a:t>
            </a:r>
            <a:br>
              <a:rPr lang="en-US" altLang="en-US" b="1"/>
            </a:br>
            <a:endParaRPr lang="en-US" alt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ack                                                           00166FBBMacintosh HD                   BE95F007:">
            <a:extLst>
              <a:ext uri="{FF2B5EF4-FFF2-40B4-BE49-F238E27FC236}">
                <a16:creationId xmlns:a16="http://schemas.microsoft.com/office/drawing/2014/main" id="{A18E6F58-2CB3-466C-BC2D-7B02CAD8929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630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Jack 14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C144A0E9-51E9-47DA-A0D5-0EF470FCE85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Jack 15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E679650B-6CBC-4CEA-9973-01EFFB5E4A9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Jack 16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DFCD8A46-DF5A-47EE-9F5E-74EFD407319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Jack 17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1E168C83-9696-466D-BA40-F259D2F2AAD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9144000" cy="65532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Jack 18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C7BB1DC0-309C-403B-8C5B-21DCB25E5BE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Jack 19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1DAE2C28-AA85-433F-A6D0-10426A5D7EA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Jack 20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1D870E4F-57AB-4AC1-BAC6-1C01EE915C8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Jack 21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C0843C33-A3ED-4393-ACCA-67AF45B72DD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53C21890-1788-4B2A-B77A-52F82B24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F3959869-1EA7-4D70-A408-2D110102A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609600"/>
            <a:ext cx="7696200" cy="5486400"/>
          </a:xfrm>
        </p:spPr>
        <p:txBody>
          <a:bodyPr/>
          <a:lstStyle/>
          <a:p>
            <a:r>
              <a:rPr lang="en-US" altLang="en-US">
                <a:solidFill>
                  <a:srgbClr val="FF6600"/>
                </a:solidFill>
              </a:rPr>
              <a:t>Understanding</a:t>
            </a:r>
            <a:r>
              <a:rPr lang="en-US" altLang="en-US"/>
              <a:t> abstract </a:t>
            </a:r>
            <a:r>
              <a:rPr lang="en-US" altLang="en-US">
                <a:solidFill>
                  <a:srgbClr val="FF6600"/>
                </a:solidFill>
              </a:rPr>
              <a:t>math concepts</a:t>
            </a:r>
            <a:r>
              <a:rPr lang="en-US" altLang="en-US"/>
              <a:t> is reliant on the ability to “see” how they work, and students naturally use visual models to solve mathematical problems. </a:t>
            </a:r>
            <a:r>
              <a:rPr lang="en-US" altLang="en-US">
                <a:solidFill>
                  <a:srgbClr val="FF6600"/>
                </a:solidFill>
              </a:rPr>
              <a:t>They are often able to visualize a problem as a set of images. </a:t>
            </a:r>
          </a:p>
          <a:p>
            <a:endParaRPr lang="en-US" altLang="en-US"/>
          </a:p>
          <a:p>
            <a:r>
              <a:rPr lang="en-US" altLang="en-US" sz="2400"/>
              <a:t>Thomas Rowan and Barbara Bourne. </a:t>
            </a:r>
            <a:r>
              <a:rPr lang="en-US" altLang="en-US" sz="2400" i="1"/>
              <a:t>Thinking Like Mathematicians</a:t>
            </a:r>
            <a:r>
              <a:rPr lang="en-US" altLang="en-US" sz="2400"/>
              <a:t>.  </a:t>
            </a:r>
          </a:p>
          <a:p>
            <a:r>
              <a:rPr lang="en-US" altLang="en-US" sz="240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5130896F-C027-46CA-977F-63B42ED0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SzTx/>
            </a:pPr>
            <a:endParaRPr lang="en-US" altLang="en-US"/>
          </a:p>
        </p:txBody>
      </p:sp>
      <p:sp>
        <p:nvSpPr>
          <p:cNvPr id="38915" name="Text Placeholder 2">
            <a:extLst>
              <a:ext uri="{FF2B5EF4-FFF2-40B4-BE49-F238E27FC236}">
                <a16:creationId xmlns:a16="http://schemas.microsoft.com/office/drawing/2014/main" id="{7326A205-5519-4CAE-A294-314EF3415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533400"/>
            <a:ext cx="8521700" cy="455453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The Power of Stories and Visual Models in the Teaching of Mathematics</a:t>
            </a:r>
            <a:br>
              <a:rPr lang="en-US" altLang="en-US" sz="3600" b="1">
                <a:solidFill>
                  <a:srgbClr val="FF6600"/>
                </a:solidFill>
              </a:rPr>
            </a:br>
            <a:endParaRPr lang="en-US" altLang="en-US" sz="3600" b="1">
              <a:solidFill>
                <a:srgbClr val="FF66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/>
              <a:t>	Stuart J. Murphy</a:t>
            </a:r>
          </a:p>
          <a:p>
            <a:pPr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en-US"/>
          </a:p>
          <a:p>
            <a:pPr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en-US"/>
              <a:t>Visual Learning</a:t>
            </a:r>
          </a:p>
          <a:p>
            <a:pPr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en-US"/>
              <a:t>Story-Telling</a:t>
            </a:r>
          </a:p>
          <a:p>
            <a:pPr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en-US"/>
              <a:t>Positive Attitudes toward Mathematics</a:t>
            </a:r>
          </a:p>
          <a:p>
            <a:pPr>
              <a:spcBef>
                <a:spcPct val="0"/>
              </a:spcBef>
              <a:spcAft>
                <a:spcPct val="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Creativity in Mathematics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7D96428-FE9F-4293-977C-0D7EC97B6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6600"/>
                </a:solidFill>
              </a:rPr>
              <a:t>Research shows that children are natural visual learners.</a:t>
            </a:r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99C6204-890D-4AF5-9497-81F5517AFCB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/>
            <a:endParaRPr lang="en-US" altLang="en-US" sz="2800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D0BFFA78-E645-4153-A2FF-1D8CE2ED04E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905000"/>
            <a:ext cx="7772400" cy="1676400"/>
          </a:xfrm>
        </p:spPr>
        <p:txBody>
          <a:bodyPr/>
          <a:lstStyle/>
          <a:p>
            <a:pPr marL="0" indent="0" eaLnBrk="1" hangingPunct="1"/>
            <a:br>
              <a:rPr lang="en-US" altLang="en-US" sz="2800">
                <a:latin typeface="Helvetica" panose="020B0604020202020204" pitchFamily="34" charset="0"/>
              </a:rPr>
            </a:br>
            <a:endParaRPr lang="en-US" altLang="en-US" sz="2800"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4999B19-4E02-4424-B924-92AF84423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6600"/>
                </a:solidFill>
              </a:rPr>
              <a:t>Research shows that children are natural visual learners.</a:t>
            </a:r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D72C0F0-34D8-4A47-8515-CB35A9B4ABE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/>
            <a:endParaRPr lang="en-US" altLang="en-US" sz="2800"/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F668305B-F7B3-4835-92C1-B8FCD4EE46E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905000"/>
            <a:ext cx="7772400" cy="1676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br>
              <a:rPr lang="en-US" altLang="en-US" sz="1800">
                <a:latin typeface="Helvetica" panose="020B0604020202020204" pitchFamily="34" charset="0"/>
              </a:rPr>
            </a:br>
            <a:endParaRPr lang="en-US" altLang="en-US" sz="1800">
              <a:latin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/>
              <a:t>They find meaning in visual images.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1800"/>
          </a:p>
          <a:p>
            <a:pPr marL="0" indent="0" eaLnBrk="1" hangingPunct="1">
              <a:lnSpc>
                <a:spcPct val="90000"/>
              </a:lnSpc>
            </a:pPr>
            <a:endParaRPr lang="en-US" altLang="en-US" sz="1800"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29E2663-C9C0-4B57-93AE-A0BDF19D5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6600"/>
                </a:solidFill>
              </a:rPr>
              <a:t>Research shows that children are natural visual learners.</a:t>
            </a:r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12221B8D-8DFA-4760-AF79-79BEF10318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/>
            <a:endParaRPr lang="en-US" altLang="en-US" sz="2800"/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8F44FF64-EB3B-4133-9E8A-FCBE9911A33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905000"/>
            <a:ext cx="7772400" cy="1676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br>
              <a:rPr lang="en-US" altLang="en-US" sz="1600">
                <a:latin typeface="Helvetica" panose="020B0604020202020204" pitchFamily="34" charset="0"/>
              </a:rPr>
            </a:br>
            <a:endParaRPr lang="en-US" altLang="en-US" sz="1600">
              <a:latin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/>
              <a:t>They find meaning in visual images.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2400"/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/>
              <a:t>They are able to consider size, recognize shapes, and identify simple patterns.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1600"/>
          </a:p>
          <a:p>
            <a:pPr marL="0" indent="0" eaLnBrk="1" hangingPunct="1">
              <a:lnSpc>
                <a:spcPct val="90000"/>
              </a:lnSpc>
            </a:pPr>
            <a:endParaRPr lang="en-US" altLang="en-US" sz="1600"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E4A1A558-EE7B-4C27-9729-394E4266F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6600"/>
                </a:solidFill>
              </a:rPr>
              <a:t>Research shows that children are natural visual learners.</a:t>
            </a:r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CD6DB477-3191-4D0C-8FC8-9257E6DB9DE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/>
            <a:endParaRPr lang="en-US" altLang="en-US" sz="2800"/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ACDA5914-EFF3-45F0-83B4-77A6126846A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752600"/>
            <a:ext cx="7772400" cy="1676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br>
              <a:rPr lang="en-US" altLang="en-US" sz="1600">
                <a:latin typeface="Helvetica" panose="020B0604020202020204" pitchFamily="34" charset="0"/>
              </a:rPr>
            </a:br>
            <a:endParaRPr lang="en-US" altLang="en-US" sz="1600">
              <a:latin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/>
              <a:t>They find meaning in visual images.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2400"/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/>
              <a:t>They are able to consider size, recognize shapes, and identify simple patterns.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2400"/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/>
              <a:t>They are able to grasp abstract concepts, such as estimating quantities and distances, and interpreting quantitative data represented in bar graphs.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1600"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9CA98B28-B720-4036-883E-30215B7D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1F313719-46C0-4440-9818-F49D4C95C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66800"/>
            <a:ext cx="7696200" cy="4114800"/>
          </a:xfrm>
        </p:spPr>
        <p:txBody>
          <a:bodyPr/>
          <a:lstStyle/>
          <a:p>
            <a:r>
              <a:rPr lang="en-US" altLang="en-US"/>
              <a:t>Bar diagrams, visual representations, make problem solving accessible to </a:t>
            </a:r>
            <a:r>
              <a:rPr lang="en-US" altLang="en-US">
                <a:solidFill>
                  <a:srgbClr val="FF6600"/>
                </a:solidFill>
              </a:rPr>
              <a:t>ALL students</a:t>
            </a:r>
            <a:r>
              <a:rPr lang="en-US" altLang="en-US"/>
              <a:t>, particularly ELL students.</a:t>
            </a:r>
          </a:p>
          <a:p>
            <a:endParaRPr lang="en-US" altLang="en-US"/>
          </a:p>
          <a:p>
            <a:r>
              <a:rPr lang="en-US" altLang="en-US" sz="2400"/>
              <a:t>Dr. Randall I. Charles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336E4902-88A6-4453-AF19-8F207F48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6600"/>
                </a:solidFill>
              </a:rPr>
              <a:t>STEM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060876D7-5EA5-4B02-B313-E99D673CE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752600"/>
            <a:ext cx="7696200" cy="4114800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3200"/>
              <a:t>Science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altLang="en-US" sz="320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3200"/>
              <a:t>Technology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altLang="en-US" sz="320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3200"/>
              <a:t>Engineering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altLang="en-US" sz="320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3200"/>
              <a:t>Mathematics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3">
            <a:extLst>
              <a:ext uri="{FF2B5EF4-FFF2-40B4-BE49-F238E27FC236}">
                <a16:creationId xmlns:a16="http://schemas.microsoft.com/office/drawing/2014/main" id="{73AB828E-CD8E-4EF0-9712-DA76FDD0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90800"/>
            <a:ext cx="392509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 dirty="0"/>
              <a:t>STEMM</a:t>
            </a:r>
            <a:endParaRPr lang="en-US" altLang="en-US" sz="8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E0AAE-44AF-4C0A-AD94-AE025E7DA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590800"/>
            <a:ext cx="10207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 b="1" dirty="0">
                <a:solidFill>
                  <a:srgbClr val="FF0000"/>
                </a:solidFill>
              </a:rPr>
              <a:t>A</a:t>
            </a:r>
            <a:endParaRPr lang="en-US" alt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D3B3B26A-215C-4671-9583-2DF5D646A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62050" y="609600"/>
            <a:ext cx="76962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6600"/>
                </a:solidFill>
              </a:rPr>
              <a:t>We want our students to:</a:t>
            </a:r>
            <a:endParaRPr lang="en-US" altLang="en-US" sz="2800">
              <a:solidFill>
                <a:srgbClr val="FF6600"/>
              </a:solidFill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E57A759-5DF7-41FD-A3F0-0C17D0330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905000"/>
            <a:ext cx="7543800" cy="4114800"/>
          </a:xfrm>
        </p:spPr>
        <p:txBody>
          <a:bodyPr/>
          <a:lstStyle/>
          <a:p>
            <a:pPr marL="293688" indent="-293688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 talk about math</a:t>
            </a:r>
          </a:p>
          <a:p>
            <a:pPr marL="293688" indent="-293688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marL="293688" indent="-293688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 sketch about math</a:t>
            </a:r>
          </a:p>
          <a:p>
            <a:pPr marL="293688" indent="-293688" eaLnBrk="1" hangingPunct="1">
              <a:buFont typeface="Wingdings" panose="05000000000000000000" pitchFamily="2" charset="2"/>
              <a:buChar char="§"/>
            </a:pPr>
            <a:endParaRPr lang="en-US" altLang="en-US"/>
          </a:p>
          <a:p>
            <a:pPr marL="293688" indent="-293688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 write about math</a:t>
            </a:r>
          </a:p>
          <a:p>
            <a:pPr marL="293688" indent="-293688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3C33370B-1D1E-482E-B7C6-EEC473C9B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6600"/>
                </a:solidFill>
              </a:rPr>
              <a:t>We want our students to:</a:t>
            </a:r>
            <a:endParaRPr lang="en-US" altLang="en-US" sz="2800">
              <a:solidFill>
                <a:srgbClr val="FF6600"/>
              </a:solidFill>
            </a:endParaRP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763F820-2965-49D3-9DDC-B89BBCB26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7543800" cy="4267200"/>
          </a:xfrm>
        </p:spPr>
        <p:txBody>
          <a:bodyPr/>
          <a:lstStyle/>
          <a:p>
            <a:pPr marL="293688" indent="-293688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 express their ideas</a:t>
            </a:r>
          </a:p>
          <a:p>
            <a:pPr marL="293688" indent="-293688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marL="293688" indent="-293688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 demonstrate their</a:t>
            </a:r>
          </a:p>
          <a:p>
            <a:pPr marL="293688" indent="-293688" eaLnBrk="1" hangingPunct="1">
              <a:buFont typeface="Wingdings" panose="05000000000000000000" pitchFamily="2" charset="2"/>
              <a:buNone/>
            </a:pPr>
            <a:r>
              <a:rPr lang="en-US" altLang="en-US"/>
              <a:t>           understandings</a:t>
            </a:r>
          </a:p>
          <a:p>
            <a:pPr marL="293688" indent="-293688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marL="293688" indent="-293688" eaLnBrk="1" hangingPunct="1">
              <a:buFont typeface="Wingdings" panose="05000000000000000000" pitchFamily="2" charset="2"/>
              <a:buChar char="§"/>
            </a:pPr>
            <a:r>
              <a:rPr lang="en-US" altLang="en-US"/>
              <a:t> explore their creativity </a:t>
            </a:r>
          </a:p>
          <a:p>
            <a:pPr marL="293688" indent="-293688" eaLnBrk="1" hangingPunct="1">
              <a:buFont typeface="Wingdings" panose="05000000000000000000" pitchFamily="2" charset="2"/>
              <a:buNone/>
            </a:pPr>
            <a:r>
              <a:rPr lang="en-US" altLang="en-US" sz="4000"/>
              <a:t>			      </a:t>
            </a:r>
            <a:r>
              <a:rPr lang="en-US" altLang="en-US"/>
              <a:t>about math.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>
            <a:extLst>
              <a:ext uri="{FF2B5EF4-FFF2-40B4-BE49-F238E27FC236}">
                <a16:creationId xmlns:a16="http://schemas.microsoft.com/office/drawing/2014/main" id="{98E7C004-6BEC-4215-AF3C-9B505BACD52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66800" y="457200"/>
            <a:ext cx="7696200" cy="5486400"/>
          </a:xfrm>
        </p:spPr>
        <p:txBody>
          <a:bodyPr/>
          <a:lstStyle/>
          <a:p>
            <a:r>
              <a:rPr lang="en-US" altLang="en-US" sz="2800" b="1">
                <a:solidFill>
                  <a:srgbClr val="FF6600"/>
                </a:solidFill>
              </a:rPr>
              <a:t>Framework for Math Activities and Projects:</a:t>
            </a:r>
            <a:br>
              <a:rPr lang="en-US" altLang="en-US" sz="2800" b="1">
                <a:solidFill>
                  <a:srgbClr val="FF6600"/>
                </a:solidFill>
              </a:rPr>
            </a:br>
            <a:endParaRPr lang="en-US" altLang="en-US" sz="2800"/>
          </a:p>
          <a:p>
            <a:r>
              <a:rPr lang="en-US" altLang="en-US" sz="2400"/>
              <a:t>1. Establish purpose.</a:t>
            </a:r>
            <a:br>
              <a:rPr lang="en-US" altLang="en-US" sz="2400"/>
            </a:br>
            <a:endParaRPr lang="en-US" altLang="en-US" sz="2400">
              <a:solidFill>
                <a:srgbClr val="FF6600"/>
              </a:solidFill>
            </a:endParaRPr>
          </a:p>
          <a:p>
            <a:r>
              <a:rPr lang="en-US" altLang="en-US" sz="2400"/>
              <a:t>2. Guide student thinking by the use of questions, prompts, and cues.</a:t>
            </a:r>
            <a:br>
              <a:rPr lang="en-US" altLang="en-US" sz="2400"/>
            </a:br>
            <a:endParaRPr lang="en-US" altLang="en-US" sz="2400">
              <a:solidFill>
                <a:srgbClr val="FF6600"/>
              </a:solidFill>
            </a:endParaRPr>
          </a:p>
          <a:p>
            <a:r>
              <a:rPr lang="en-US" altLang="en-US" sz="2400"/>
              <a:t>3. Provide learning tasks for individual and small group work and practice. </a:t>
            </a:r>
            <a:br>
              <a:rPr lang="en-US" altLang="en-US" sz="2400"/>
            </a:br>
            <a:endParaRPr lang="en-US" altLang="en-US" sz="2400">
              <a:solidFill>
                <a:srgbClr val="FF6600"/>
              </a:solidFill>
            </a:endParaRPr>
          </a:p>
          <a:p>
            <a:r>
              <a:rPr lang="en-US" altLang="en-US" sz="2400"/>
              <a:t>4. Provide independent assignments that require students to apply what they have learned. </a:t>
            </a:r>
            <a:endParaRPr lang="en-US" altLang="en-US" sz="2400">
              <a:solidFill>
                <a:srgbClr val="FF6600"/>
              </a:solidFill>
            </a:endParaRPr>
          </a:p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5239F821-C306-4061-892A-58F9748EB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solidFill>
                  <a:srgbClr val="FF6600"/>
                </a:solidFill>
              </a:rPr>
              <a:t>What Is Visual Learning?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64C5543C-697E-43D2-82CF-2CF1F053F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524000"/>
            <a:ext cx="7696200" cy="4572000"/>
          </a:xfrm>
        </p:spPr>
        <p:txBody>
          <a:bodyPr/>
          <a:lstStyle/>
          <a:p>
            <a:r>
              <a:rPr lang="en-US" altLang="en-US"/>
              <a:t>Visual learning is about </a:t>
            </a:r>
            <a:r>
              <a:rPr lang="en-US" altLang="en-US">
                <a:solidFill>
                  <a:srgbClr val="FF6600"/>
                </a:solidFill>
              </a:rPr>
              <a:t>acquiring</a:t>
            </a:r>
            <a:r>
              <a:rPr lang="en-US" altLang="en-US"/>
              <a:t> and </a:t>
            </a:r>
            <a:r>
              <a:rPr lang="en-US" altLang="en-US">
                <a:solidFill>
                  <a:srgbClr val="FF6600"/>
                </a:solidFill>
              </a:rPr>
              <a:t>communicating information</a:t>
            </a:r>
            <a:r>
              <a:rPr lang="en-US" altLang="en-US"/>
              <a:t> through illustrations, photos, diagrams, graphs, symbols, icons, and other visual representations. It is about making sense of complex data using </a:t>
            </a:r>
            <a:r>
              <a:rPr lang="en-US" altLang="en-US">
                <a:solidFill>
                  <a:srgbClr val="FF6600"/>
                </a:solidFill>
              </a:rPr>
              <a:t>visual models</a:t>
            </a:r>
            <a:r>
              <a:rPr lang="en-US" altLang="en-US"/>
              <a:t>.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8A969967-DA85-4A6C-82FA-6F949C01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8851" name="Content Placeholder 3" descr="100 Day 2.JPG">
            <a:extLst>
              <a:ext uri="{FF2B5EF4-FFF2-40B4-BE49-F238E27FC236}">
                <a16:creationId xmlns:a16="http://schemas.microsoft.com/office/drawing/2014/main" id="{A6673DB6-CF10-4AFC-838A-BFA6BFCE0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9" r="-20139"/>
          <a:stretch>
            <a:fillRect/>
          </a:stretch>
        </p:blipFill>
        <p:spPr>
          <a:xfrm rot="5400000">
            <a:off x="1028700" y="952500"/>
            <a:ext cx="7696200" cy="4114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32809FD7-BE9C-48BD-8ABE-CA078027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5" name="Content Placeholder 3" descr="100 AJ.jpg">
            <a:extLst>
              <a:ext uri="{FF2B5EF4-FFF2-40B4-BE49-F238E27FC236}">
                <a16:creationId xmlns:a16="http://schemas.microsoft.com/office/drawing/2014/main" id="{421249AC-7C90-468F-BED5-2C0069F64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13" r="-18013"/>
          <a:stretch>
            <a:fillRect/>
          </a:stretch>
        </p:blipFill>
        <p:spPr>
          <a:xfrm>
            <a:off x="0" y="609600"/>
            <a:ext cx="10363200" cy="54864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061CED90-6A78-4906-A1EC-7F330696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899" name="Content Placeholder 3" descr="100 Day 3.JPG">
            <a:extLst>
              <a:ext uri="{FF2B5EF4-FFF2-40B4-BE49-F238E27FC236}">
                <a16:creationId xmlns:a16="http://schemas.microsoft.com/office/drawing/2014/main" id="{101DE914-75A0-43D7-B949-4746FAA51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9" r="-20139"/>
          <a:stretch>
            <a:fillRect/>
          </a:stretch>
        </p:blipFill>
        <p:spPr>
          <a:xfrm rot="16200000" flipH="1" flipV="1">
            <a:off x="876300" y="1181100"/>
            <a:ext cx="7696200" cy="41148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4740F187-FC67-4A70-B625-9915278B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Treasure Map – Creating a Map of the Classroom</a:t>
            </a:r>
          </a:p>
        </p:txBody>
      </p:sp>
      <p:pic>
        <p:nvPicPr>
          <p:cNvPr id="81923" name="Content Placeholder 3" descr="Drawing of a classroom">
            <a:extLst>
              <a:ext uri="{FF2B5EF4-FFF2-40B4-BE49-F238E27FC236}">
                <a16:creationId xmlns:a16="http://schemas.microsoft.com/office/drawing/2014/main" id="{4E9974FD-FB7F-4676-98A8-810740429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371600"/>
            <a:ext cx="3381375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0586B45F-4919-4C00-911B-04197B28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7200"/>
            <a:ext cx="7696200" cy="1143000"/>
          </a:xfrm>
        </p:spPr>
        <p:txBody>
          <a:bodyPr/>
          <a:lstStyle/>
          <a:p>
            <a:r>
              <a:rPr lang="en-US" altLang="en-US" sz="3600"/>
              <a:t>Treasure Map – Creating a Map of the Classroom</a:t>
            </a:r>
          </a:p>
        </p:txBody>
      </p:sp>
      <p:pic>
        <p:nvPicPr>
          <p:cNvPr id="83971" name="Content Placeholder 3" descr="drawing of a classroom">
            <a:extLst>
              <a:ext uri="{FF2B5EF4-FFF2-40B4-BE49-F238E27FC236}">
                <a16:creationId xmlns:a16="http://schemas.microsoft.com/office/drawing/2014/main" id="{91FBB8EF-D2E9-4878-9024-AB4885FD8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600200"/>
            <a:ext cx="6061075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B7808FFC-0BF1-41A1-A40F-CEEA90B9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4995" name="Content Placeholder 3" descr="IMG_0049.JPG">
            <a:extLst>
              <a:ext uri="{FF2B5EF4-FFF2-40B4-BE49-F238E27FC236}">
                <a16:creationId xmlns:a16="http://schemas.microsoft.com/office/drawing/2014/main" id="{BE5F6D29-3C25-4271-86CE-6A3DD3F63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9" r="-20139"/>
          <a:stretch>
            <a:fillRect/>
          </a:stretch>
        </p:blipFill>
        <p:spPr>
          <a:xfrm>
            <a:off x="-228600" y="533400"/>
            <a:ext cx="10210800" cy="54864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D6E9A342-9300-4C93-A768-46885C8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6019" name="Content Placeholder 3" descr="IMG_0050.JPG">
            <a:extLst>
              <a:ext uri="{FF2B5EF4-FFF2-40B4-BE49-F238E27FC236}">
                <a16:creationId xmlns:a16="http://schemas.microsoft.com/office/drawing/2014/main" id="{00CA48D4-4DE1-4A80-BF96-22501B13E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9" r="-20139"/>
          <a:stretch>
            <a:fillRect/>
          </a:stretch>
        </p:blipFill>
        <p:spPr>
          <a:xfrm>
            <a:off x="-381000" y="533400"/>
            <a:ext cx="10439400" cy="54864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A6A808C7-7761-41CB-83B3-BCF237C1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7043" name="Content Placeholder 5" descr="IMG_0056.JPG">
            <a:extLst>
              <a:ext uri="{FF2B5EF4-FFF2-40B4-BE49-F238E27FC236}">
                <a16:creationId xmlns:a16="http://schemas.microsoft.com/office/drawing/2014/main" id="{2FF25B01-D724-45F9-95CA-1A22B7BB9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9" r="-20139"/>
          <a:stretch>
            <a:fillRect/>
          </a:stretch>
        </p:blipFill>
        <p:spPr>
          <a:xfrm>
            <a:off x="-304800" y="533400"/>
            <a:ext cx="10820400" cy="55626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AFA29DDB-CE57-4A67-B35F-C9BC99EB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533400"/>
            <a:ext cx="7696200" cy="1143000"/>
          </a:xfrm>
        </p:spPr>
        <p:txBody>
          <a:bodyPr/>
          <a:lstStyle/>
          <a:p>
            <a:r>
              <a:rPr lang="en-US" altLang="en-US" sz="3200"/>
              <a:t>Circus Shapes – </a:t>
            </a:r>
            <a:br>
              <a:rPr lang="en-US" altLang="en-US" sz="3200"/>
            </a:br>
            <a:r>
              <a:rPr lang="en-US" altLang="en-US" sz="3200"/>
              <a:t>Shape Pictures &amp; Stories </a:t>
            </a:r>
          </a:p>
        </p:txBody>
      </p:sp>
      <p:pic>
        <p:nvPicPr>
          <p:cNvPr id="88067" name="Content Placeholder 3" descr="Drawing of houses">
            <a:extLst>
              <a:ext uri="{FF2B5EF4-FFF2-40B4-BE49-F238E27FC236}">
                <a16:creationId xmlns:a16="http://schemas.microsoft.com/office/drawing/2014/main" id="{F69BF2E6-B9B0-4F92-B294-00B30CB26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4263"/>
            <a:ext cx="4038600" cy="3017837"/>
          </a:xfrm>
        </p:spPr>
      </p:pic>
      <p:pic>
        <p:nvPicPr>
          <p:cNvPr id="88068" name="Content Placeholder 5" descr="Writing about the shapes in the house picture">
            <a:extLst>
              <a:ext uri="{FF2B5EF4-FFF2-40B4-BE49-F238E27FC236}">
                <a16:creationId xmlns:a16="http://schemas.microsoft.com/office/drawing/2014/main" id="{96239AD2-C663-4438-BE83-322A66EE0D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4263"/>
            <a:ext cx="4038600" cy="3017837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E5D4518E-21F5-4983-A29D-63AB4524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81000"/>
            <a:ext cx="7696200" cy="1143000"/>
          </a:xfrm>
        </p:spPr>
        <p:txBody>
          <a:bodyPr/>
          <a:lstStyle/>
          <a:p>
            <a:r>
              <a:rPr lang="en-US" altLang="en-US" sz="3200"/>
              <a:t>Circus Shapes – </a:t>
            </a:r>
            <a:br>
              <a:rPr lang="en-US" altLang="en-US" sz="3200"/>
            </a:br>
            <a:r>
              <a:rPr lang="en-US" altLang="en-US" sz="3200"/>
              <a:t>Shape Pictures &amp; Stories</a:t>
            </a:r>
          </a:p>
        </p:txBody>
      </p:sp>
      <p:pic>
        <p:nvPicPr>
          <p:cNvPr id="90115" name="Content Placeholder 3" descr="Picture of a house and writing about the picture">
            <a:extLst>
              <a:ext uri="{FF2B5EF4-FFF2-40B4-BE49-F238E27FC236}">
                <a16:creationId xmlns:a16="http://schemas.microsoft.com/office/drawing/2014/main" id="{2BE5CD1B-3442-49CC-8844-C99F15059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3" y="1600200"/>
            <a:ext cx="3381375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A764872C-C42A-4BEA-8DAA-BE8841AB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EB4C19A6-554F-46B6-904E-5575C3EE7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609600"/>
            <a:ext cx="7696200" cy="5486400"/>
          </a:xfrm>
        </p:spPr>
        <p:txBody>
          <a:bodyPr/>
          <a:lstStyle/>
          <a:p>
            <a:r>
              <a:rPr lang="en-US" altLang="en-US"/>
              <a:t>Research has shown that </a:t>
            </a:r>
            <a:r>
              <a:rPr lang="en-US" altLang="en-US">
                <a:solidFill>
                  <a:srgbClr val="FF6600"/>
                </a:solidFill>
              </a:rPr>
              <a:t>Visual Learning </a:t>
            </a:r>
            <a:r>
              <a:rPr lang="en-US" altLang="en-US"/>
              <a:t>theory is especially appropriate to the attainment of </a:t>
            </a:r>
            <a:r>
              <a:rPr lang="en-US" altLang="en-US">
                <a:solidFill>
                  <a:srgbClr val="FF6600"/>
                </a:solidFill>
              </a:rPr>
              <a:t>mathematics skills</a:t>
            </a:r>
            <a:r>
              <a:rPr lang="en-US" altLang="en-US"/>
              <a:t>. </a:t>
            </a:r>
          </a:p>
          <a:p>
            <a:endParaRPr lang="en-US" altLang="en-US"/>
          </a:p>
          <a:p>
            <a:r>
              <a:rPr lang="en-US" altLang="en-US" sz="2400"/>
              <a:t>Thomas Rowan and Barbara Bourne. </a:t>
            </a:r>
            <a:r>
              <a:rPr lang="en-US" altLang="en-US" sz="2400" i="1"/>
              <a:t>Thinking Like Mathematicians</a:t>
            </a:r>
            <a:r>
              <a:rPr lang="en-US" altLang="en-US" sz="2400"/>
              <a:t>.  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66EF5F0E-3441-4357-A690-5DB4E1CD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81000"/>
            <a:ext cx="7696200" cy="1143000"/>
          </a:xfrm>
        </p:spPr>
        <p:txBody>
          <a:bodyPr/>
          <a:lstStyle/>
          <a:p>
            <a:r>
              <a:rPr lang="en-US" altLang="en-US" sz="3200"/>
              <a:t>Captain Invincible – 3-D Cities</a:t>
            </a:r>
          </a:p>
        </p:txBody>
      </p:sp>
      <p:pic>
        <p:nvPicPr>
          <p:cNvPr id="91139" name="Content Placeholder 8" descr="Picture of 3D city">
            <a:extLst>
              <a:ext uri="{FF2B5EF4-FFF2-40B4-BE49-F238E27FC236}">
                <a16:creationId xmlns:a16="http://schemas.microsoft.com/office/drawing/2014/main" id="{A4AE1C82-9992-49E5-AFC3-95BC5D753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463" y="1600200"/>
            <a:ext cx="6061075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id="{F538F360-4508-4B27-952C-D403CAC8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81000"/>
            <a:ext cx="7696200" cy="1143000"/>
          </a:xfrm>
        </p:spPr>
        <p:txBody>
          <a:bodyPr/>
          <a:lstStyle/>
          <a:p>
            <a:r>
              <a:rPr lang="en-US" altLang="en-US" sz="3200"/>
              <a:t>Captain Invincible – 3-D Cities</a:t>
            </a:r>
          </a:p>
        </p:txBody>
      </p:sp>
      <p:pic>
        <p:nvPicPr>
          <p:cNvPr id="93187" name="Content Placeholder 6" descr="Image of a 3D city">
            <a:extLst>
              <a:ext uri="{FF2B5EF4-FFF2-40B4-BE49-F238E27FC236}">
                <a16:creationId xmlns:a16="http://schemas.microsoft.com/office/drawing/2014/main" id="{8B79B289-6F69-4DBD-8BEE-16C043286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84325"/>
            <a:ext cx="6248400" cy="467201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g+Dance,+Bee-Bots+and+Kinder-Coders!" descr="Video of MathStart ">
            <a:hlinkClick r:id="" action="ppaction://media"/>
            <a:extLst>
              <a:ext uri="{FF2B5EF4-FFF2-40B4-BE49-F238E27FC236}">
                <a16:creationId xmlns:a16="http://schemas.microsoft.com/office/drawing/2014/main" id="{9C81AF2C-512E-4CBC-8C4F-B71E9B3542C7}"/>
              </a:ext>
            </a:extLst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152400" y="533400"/>
            <a:ext cx="8915400" cy="501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E6A394A1-A4B1-41CC-952C-B253B071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95235" name="Content Placeholder 5" descr="-8.jpg">
            <a:extLst>
              <a:ext uri="{FF2B5EF4-FFF2-40B4-BE49-F238E27FC236}">
                <a16:creationId xmlns:a16="http://schemas.microsoft.com/office/drawing/2014/main" id="{4925D433-3D34-4DF6-B8C9-9CFD6E73E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9" r="-20139"/>
          <a:stretch>
            <a:fillRect/>
          </a:stretch>
        </p:blipFill>
        <p:spPr>
          <a:xfrm>
            <a:off x="0" y="533400"/>
            <a:ext cx="10058400" cy="55626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8DE5B2CC-BFCF-4959-9956-98963934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6259" name="Content Placeholder 2">
            <a:extLst>
              <a:ext uri="{FF2B5EF4-FFF2-40B4-BE49-F238E27FC236}">
                <a16:creationId xmlns:a16="http://schemas.microsoft.com/office/drawing/2014/main" id="{5C1397D2-4DD3-4CC1-8E9D-CAE888BEF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609600"/>
            <a:ext cx="7696200" cy="4114800"/>
          </a:xfrm>
        </p:spPr>
        <p:txBody>
          <a:bodyPr/>
          <a:lstStyle/>
          <a:p>
            <a:r>
              <a:rPr lang="en-US" altLang="en-US"/>
              <a:t>For our children to be successful in mathematics, teachers must infuse </a:t>
            </a:r>
            <a:r>
              <a:rPr lang="en-US" altLang="en-US" b="1">
                <a:solidFill>
                  <a:srgbClr val="FF6600"/>
                </a:solidFill>
              </a:rPr>
              <a:t>“can do” </a:t>
            </a:r>
            <a:r>
              <a:rPr lang="en-US" altLang="en-US"/>
              <a:t>and </a:t>
            </a:r>
            <a:r>
              <a:rPr lang="en-US" altLang="en-US" b="1">
                <a:solidFill>
                  <a:srgbClr val="FF6600"/>
                </a:solidFill>
              </a:rPr>
              <a:t>“can’t wait to do”</a:t>
            </a:r>
            <a:r>
              <a:rPr lang="en-US" altLang="en-US"/>
              <a:t> attitudes into their every day math practices.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A9FDB6F6-58E5-4582-ABDE-D0B68A90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55B0958A-7BE1-453C-85D4-010E119BA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609600"/>
            <a:ext cx="7696200" cy="4114800"/>
          </a:xfrm>
        </p:spPr>
        <p:txBody>
          <a:bodyPr/>
          <a:lstStyle/>
          <a:p>
            <a:r>
              <a:rPr lang="en-US" altLang="en-US"/>
              <a:t>Young children need to be </a:t>
            </a:r>
          </a:p>
          <a:p>
            <a:endParaRPr lang="en-US" altLang="en-US">
              <a:solidFill>
                <a:srgbClr val="FF66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>
                <a:solidFill>
                  <a:srgbClr val="FF6600"/>
                </a:solidFill>
              </a:rPr>
              <a:t>fully engaged </a:t>
            </a:r>
            <a:r>
              <a:rPr lang="en-US" altLang="en-US"/>
              <a:t>in acquiring new math skills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>
              <a:solidFill>
                <a:srgbClr val="FF66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>
                <a:solidFill>
                  <a:srgbClr val="FF6600"/>
                </a:solidFill>
              </a:rPr>
              <a:t>persistent</a:t>
            </a:r>
            <a:r>
              <a:rPr lang="en-US" altLang="en-US"/>
              <a:t> in completing their work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en-US">
              <a:solidFill>
                <a:srgbClr val="FF66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>
                <a:solidFill>
                  <a:srgbClr val="FF6600"/>
                </a:solidFill>
              </a:rPr>
              <a:t>motivated</a:t>
            </a:r>
            <a:r>
              <a:rPr lang="en-US" altLang="en-US"/>
              <a:t> to advance their mathematical knowledge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5D4B1BF5-8C15-417E-B303-25CD3658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8307" name="Content Placeholder 4" descr="DSC_0628.JPG">
            <a:extLst>
              <a:ext uri="{FF2B5EF4-FFF2-40B4-BE49-F238E27FC236}">
                <a16:creationId xmlns:a16="http://schemas.microsoft.com/office/drawing/2014/main" id="{C0C10F77-E70B-4DC8-BF1D-4894BD855B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733800" y="1524000"/>
            <a:ext cx="16230600" cy="4419600"/>
          </a:xfrm>
        </p:spPr>
      </p:pic>
      <p:sp>
        <p:nvSpPr>
          <p:cNvPr id="98308" name="Text Placeholder 3">
            <a:extLst>
              <a:ext uri="{FF2B5EF4-FFF2-40B4-BE49-F238E27FC236}">
                <a16:creationId xmlns:a16="http://schemas.microsoft.com/office/drawing/2014/main" id="{3F807223-A235-4C6D-A752-673CCD6E8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381000"/>
            <a:ext cx="7696200" cy="5715000"/>
          </a:xfrm>
        </p:spPr>
        <p:txBody>
          <a:bodyPr/>
          <a:lstStyle/>
          <a:p>
            <a:pPr marL="0" indent="0"/>
            <a:r>
              <a:rPr lang="en-US" altLang="en-US"/>
              <a:t>Then the children are put into jobs:  counter, double checker and tally man.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0DCADF5F-F785-46FF-9751-98999619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9331" name="Content Placeholder 4" descr="DSC_0655.JPG">
            <a:extLst>
              <a:ext uri="{FF2B5EF4-FFF2-40B4-BE49-F238E27FC236}">
                <a16:creationId xmlns:a16="http://schemas.microsoft.com/office/drawing/2014/main" id="{6EB9DA31-34FF-4B57-96AA-DE5EF9E4C0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810000" y="609600"/>
            <a:ext cx="16230600" cy="4191000"/>
          </a:xfrm>
        </p:spPr>
      </p:pic>
      <p:sp>
        <p:nvSpPr>
          <p:cNvPr id="99332" name="Text Placeholder 3">
            <a:extLst>
              <a:ext uri="{FF2B5EF4-FFF2-40B4-BE49-F238E27FC236}">
                <a16:creationId xmlns:a16="http://schemas.microsoft.com/office/drawing/2014/main" id="{F52D56BF-0924-4490-9495-014D6A7B7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C5EFBEFF-C3AD-4E85-9810-F968AC18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0355" name="Content Placeholder 4" descr="DSC_0633.JPG">
            <a:extLst>
              <a:ext uri="{FF2B5EF4-FFF2-40B4-BE49-F238E27FC236}">
                <a16:creationId xmlns:a16="http://schemas.microsoft.com/office/drawing/2014/main" id="{EB6D4DC5-CD49-4724-AFD2-B388D8D514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352800" y="609600"/>
            <a:ext cx="14935200" cy="4191000"/>
          </a:xfrm>
        </p:spPr>
      </p:pic>
      <p:sp>
        <p:nvSpPr>
          <p:cNvPr id="100356" name="Text Placeholder 3">
            <a:extLst>
              <a:ext uri="{FF2B5EF4-FFF2-40B4-BE49-F238E27FC236}">
                <a16:creationId xmlns:a16="http://schemas.microsoft.com/office/drawing/2014/main" id="{370989B9-FEDF-4F32-8FC7-A658E1849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A57FA530-0975-4D9D-A89A-788B15F4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1379" name="Content Placeholder 4" descr="DSC_0660.JPG">
            <a:extLst>
              <a:ext uri="{FF2B5EF4-FFF2-40B4-BE49-F238E27FC236}">
                <a16:creationId xmlns:a16="http://schemas.microsoft.com/office/drawing/2014/main" id="{C50100B6-0FAC-4093-AA74-0F920CB742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810000" y="685800"/>
            <a:ext cx="16230600" cy="4343400"/>
          </a:xfrm>
        </p:spPr>
      </p:pic>
      <p:sp>
        <p:nvSpPr>
          <p:cNvPr id="101380" name="Text Placeholder 3">
            <a:extLst>
              <a:ext uri="{FF2B5EF4-FFF2-40B4-BE49-F238E27FC236}">
                <a16:creationId xmlns:a16="http://schemas.microsoft.com/office/drawing/2014/main" id="{058F7AEE-8FC0-4CB5-B827-13214AEFB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CFEF222-21EF-4E89-89E0-D854F6353A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685800"/>
            <a:ext cx="8077200" cy="3276600"/>
          </a:xfrm>
        </p:spPr>
        <p:txBody>
          <a:bodyPr/>
          <a:lstStyle/>
          <a:p>
            <a:pPr eaLnBrk="1" hangingPunct="1"/>
            <a:r>
              <a:rPr lang="en-US" altLang="en-US" sz="6000"/>
              <a:t> </a:t>
            </a:r>
            <a:r>
              <a:rPr lang="en-US" altLang="en-US">
                <a:solidFill>
                  <a:srgbClr val="FF6600"/>
                </a:solidFill>
              </a:rPr>
              <a:t>What Einstein was able to </a:t>
            </a:r>
            <a:br>
              <a:rPr lang="en-US" altLang="en-US">
                <a:solidFill>
                  <a:srgbClr val="FF6600"/>
                </a:solidFill>
              </a:rPr>
            </a:br>
            <a:r>
              <a:rPr lang="en-US" altLang="en-US">
                <a:solidFill>
                  <a:srgbClr val="FF6600"/>
                </a:solidFill>
              </a:rPr>
              <a:t>  do was to think visually.</a:t>
            </a:r>
            <a:br>
              <a:rPr lang="en-US" altLang="en-US"/>
            </a:br>
            <a:endParaRPr lang="en-US" altLang="en-US" sz="54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16439EC-55D7-4875-B2A3-91B4F55B0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3810000"/>
            <a:ext cx="8153400" cy="1066800"/>
          </a:xfrm>
        </p:spPr>
        <p:txBody>
          <a:bodyPr/>
          <a:lstStyle/>
          <a:p>
            <a:pPr eaLnBrk="1" hangingPunct="1"/>
            <a:r>
              <a:rPr lang="en-US" altLang="en-US" sz="2400"/>
              <a:t>Walter Isaacson, </a:t>
            </a:r>
            <a:r>
              <a:rPr lang="en-US" altLang="en-US" sz="2400" i="1"/>
              <a:t>Einstein: His Life and Universe.</a:t>
            </a:r>
          </a:p>
          <a:p>
            <a:pPr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F87B6622-D9FD-4795-8B64-FAF84A05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03" name="Content Placeholder 4" descr="DSC_0640.JPG">
            <a:extLst>
              <a:ext uri="{FF2B5EF4-FFF2-40B4-BE49-F238E27FC236}">
                <a16:creationId xmlns:a16="http://schemas.microsoft.com/office/drawing/2014/main" id="{5FF7F7D5-76BB-4244-B2AC-60454BDE38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505200" y="609600"/>
            <a:ext cx="15392400" cy="4114800"/>
          </a:xfrm>
        </p:spPr>
      </p:pic>
      <p:sp>
        <p:nvSpPr>
          <p:cNvPr id="102404" name="Text Placeholder 3">
            <a:extLst>
              <a:ext uri="{FF2B5EF4-FFF2-40B4-BE49-F238E27FC236}">
                <a16:creationId xmlns:a16="http://schemas.microsoft.com/office/drawing/2014/main" id="{BD4FBE7C-453F-490D-A728-C2B12F30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id="{4967BBE8-E7A2-4E32-AA92-2EE24EF0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3427" name="Content Placeholder 4" descr="DSC_0650.JPG">
            <a:extLst>
              <a:ext uri="{FF2B5EF4-FFF2-40B4-BE49-F238E27FC236}">
                <a16:creationId xmlns:a16="http://schemas.microsoft.com/office/drawing/2014/main" id="{8E5EC6F8-14EA-4526-8D5A-3E172A9517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733800" y="609600"/>
            <a:ext cx="16230600" cy="4114800"/>
          </a:xfrm>
        </p:spPr>
      </p:pic>
      <p:sp>
        <p:nvSpPr>
          <p:cNvPr id="103428" name="Text Placeholder 3">
            <a:extLst>
              <a:ext uri="{FF2B5EF4-FFF2-40B4-BE49-F238E27FC236}">
                <a16:creationId xmlns:a16="http://schemas.microsoft.com/office/drawing/2014/main" id="{ECE64380-DAB4-4606-8683-FC4ADB0BD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00171E59-661D-4AB3-95AC-1C023411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4451" name="Content Placeholder 4" descr="DSC_0659.JPG">
            <a:extLst>
              <a:ext uri="{FF2B5EF4-FFF2-40B4-BE49-F238E27FC236}">
                <a16:creationId xmlns:a16="http://schemas.microsoft.com/office/drawing/2014/main" id="{B8100108-D166-4EC3-B514-292E704670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810000" y="609600"/>
            <a:ext cx="16230600" cy="4191000"/>
          </a:xfrm>
        </p:spPr>
      </p:pic>
      <p:sp>
        <p:nvSpPr>
          <p:cNvPr id="104452" name="Text Placeholder 3">
            <a:extLst>
              <a:ext uri="{FF2B5EF4-FFF2-40B4-BE49-F238E27FC236}">
                <a16:creationId xmlns:a16="http://schemas.microsoft.com/office/drawing/2014/main" id="{0199C429-372B-4140-B8A1-682A1648B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A9C71F7B-CC28-402B-AF1A-68F35FCF3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5475" name="Content Placeholder 4" descr="DSC_0665.JPG">
            <a:extLst>
              <a:ext uri="{FF2B5EF4-FFF2-40B4-BE49-F238E27FC236}">
                <a16:creationId xmlns:a16="http://schemas.microsoft.com/office/drawing/2014/main" id="{780C39F5-5BE5-4EAC-A4F0-3A63CAB7BD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43" r="-79143"/>
          <a:stretch>
            <a:fillRect/>
          </a:stretch>
        </p:blipFill>
        <p:spPr>
          <a:xfrm>
            <a:off x="-3733800" y="609600"/>
            <a:ext cx="16230600" cy="4343400"/>
          </a:xfrm>
        </p:spPr>
      </p:pic>
      <p:sp>
        <p:nvSpPr>
          <p:cNvPr id="105476" name="Text Placeholder 3">
            <a:extLst>
              <a:ext uri="{FF2B5EF4-FFF2-40B4-BE49-F238E27FC236}">
                <a16:creationId xmlns:a16="http://schemas.microsoft.com/office/drawing/2014/main" id="{1C6B434D-9DC8-4F87-B021-BAC9AB45D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612F6660-9087-4268-BF44-C8BA18CD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6499" name="Content Placeholder 4" descr="KM3.pdf">
            <a:extLst>
              <a:ext uri="{FF2B5EF4-FFF2-40B4-BE49-F238E27FC236}">
                <a16:creationId xmlns:a16="http://schemas.microsoft.com/office/drawing/2014/main" id="{112426B2-E589-43E7-BFDF-4969637618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835" r="-225835"/>
          <a:stretch>
            <a:fillRect/>
          </a:stretch>
        </p:blipFill>
        <p:spPr>
          <a:xfrm>
            <a:off x="-3733800" y="990600"/>
            <a:ext cx="16230600" cy="5029200"/>
          </a:xfrm>
        </p:spPr>
      </p:pic>
      <p:sp>
        <p:nvSpPr>
          <p:cNvPr id="106500" name="Text Placeholder 3">
            <a:extLst>
              <a:ext uri="{FF2B5EF4-FFF2-40B4-BE49-F238E27FC236}">
                <a16:creationId xmlns:a16="http://schemas.microsoft.com/office/drawing/2014/main" id="{1F353AA4-4F21-4711-BF2C-705206F8F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/>
            <a:endParaRPr lang="en-US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32DBB9EB-2E45-47EF-A928-B4623F8C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81000"/>
            <a:ext cx="7696200" cy="1828800"/>
          </a:xfrm>
        </p:spPr>
        <p:txBody>
          <a:bodyPr/>
          <a:lstStyle/>
          <a:p>
            <a:r>
              <a:rPr lang="en-US" altLang="en-US" b="1">
                <a:solidFill>
                  <a:srgbClr val="FF6600"/>
                </a:solidFill>
              </a:rPr>
              <a:t>Visual Instruction Strategies: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07523" name="Content Placeholder 2">
            <a:extLst>
              <a:ext uri="{FF2B5EF4-FFF2-40B4-BE49-F238E27FC236}">
                <a16:creationId xmlns:a16="http://schemas.microsoft.com/office/drawing/2014/main" id="{4535B163-B6EC-464A-86DF-1FC345FF3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05000"/>
            <a:ext cx="7696200" cy="3810000"/>
          </a:xfrm>
        </p:spPr>
        <p:txBody>
          <a:bodyPr/>
          <a:lstStyle/>
          <a:p>
            <a:r>
              <a:rPr lang="en-US" altLang="en-US"/>
              <a:t>Display materials that help to explain ideas.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Have students search for real-life examples and report on their findings.</a:t>
            </a:r>
          </a:p>
          <a:p>
            <a:endParaRPr lang="en-US" altLang="en-US"/>
          </a:p>
          <a:p>
            <a:r>
              <a:rPr lang="en-US" altLang="en-US"/>
              <a:t>Work with students to create concept maps of mathematical ideas.</a:t>
            </a:r>
          </a:p>
          <a:p>
            <a:br>
              <a:rPr lang="en-US" altLang="en-US"/>
            </a:br>
            <a:endParaRPr lang="en-US" altLang="en-US"/>
          </a:p>
          <a:p>
            <a:endParaRPr lang="en-US" altLang="en-US"/>
          </a:p>
          <a:p>
            <a:r>
              <a:rPr lang="en-US" altLang="en-US"/>
              <a:t> 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D569969F-25AE-4D0B-AFD1-22E1DF3A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8547" name="Content Placeholder 2">
            <a:extLst>
              <a:ext uri="{FF2B5EF4-FFF2-40B4-BE49-F238E27FC236}">
                <a16:creationId xmlns:a16="http://schemas.microsoft.com/office/drawing/2014/main" id="{EEE8FB27-091A-4869-8514-2C0E2C299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33400"/>
            <a:ext cx="7696200" cy="5486400"/>
          </a:xfrm>
        </p:spPr>
        <p:txBody>
          <a:bodyPr/>
          <a:lstStyle/>
          <a:p>
            <a:r>
              <a:rPr lang="en-US" altLang="en-US"/>
              <a:t>Encourage students to sketch as part of their math note-taking process.</a:t>
            </a:r>
          </a:p>
          <a:p>
            <a:endParaRPr lang="en-US" altLang="en-US"/>
          </a:p>
          <a:p>
            <a:r>
              <a:rPr lang="en-US" altLang="en-US"/>
              <a:t>Group students to work together to create models of new concepts.</a:t>
            </a:r>
          </a:p>
          <a:p>
            <a:endParaRPr lang="en-US" altLang="en-US"/>
          </a:p>
          <a:p>
            <a:r>
              <a:rPr lang="en-US" altLang="en-US"/>
              <a:t>Maintain a math literature library.</a:t>
            </a:r>
          </a:p>
          <a:p>
            <a:endParaRPr lang="en-US" altLang="en-US"/>
          </a:p>
          <a:p>
            <a:r>
              <a:rPr lang="en-US" altLang="en-US"/>
              <a:t>Create visual models to help bring math to life.</a:t>
            </a:r>
          </a:p>
          <a:p>
            <a:endParaRPr lang="en-US" altLang="en-US"/>
          </a:p>
          <a:p>
            <a:r>
              <a:rPr lang="en-US" altLang="en-US"/>
              <a:t>  </a:t>
            </a:r>
          </a:p>
          <a:p>
            <a:r>
              <a:rPr lang="en-US" altLang="en-US"/>
              <a:t> </a:t>
            </a:r>
          </a:p>
          <a:p>
            <a:r>
              <a:rPr lang="en-US" altLang="en-US"/>
              <a:t> 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3784F5AB-52AD-464E-B60E-FA79F04C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9571" name="Content Placeholder 3" descr="Spanish_Book_Slide.jpg">
            <a:extLst>
              <a:ext uri="{FF2B5EF4-FFF2-40B4-BE49-F238E27FC236}">
                <a16:creationId xmlns:a16="http://schemas.microsoft.com/office/drawing/2014/main" id="{BFB3C260-6B13-424E-868C-9EB5F7E42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5" r="-2605"/>
          <a:stretch>
            <a:fillRect/>
          </a:stretch>
        </p:blipFill>
        <p:spPr>
          <a:xfrm>
            <a:off x="-533400" y="304800"/>
            <a:ext cx="10287000" cy="55626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Content Placeholder 1">
            <a:extLst>
              <a:ext uri="{FF2B5EF4-FFF2-40B4-BE49-F238E27FC236}">
                <a16:creationId xmlns:a16="http://schemas.microsoft.com/office/drawing/2014/main" id="{CF403C57-57E0-4C72-AE83-771D1D257FBA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Questions?</a:t>
            </a:r>
          </a:p>
          <a:p>
            <a:r>
              <a:rPr lang="en-US" altLang="en-US"/>
              <a:t>		   </a:t>
            </a:r>
            <a:r>
              <a:rPr lang="en-US" altLang="en-US" sz="9600" b="1">
                <a:solidFill>
                  <a:srgbClr val="FF0000"/>
                </a:solidFill>
              </a:rPr>
              <a:t>??????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Oval 3">
            <a:extLst>
              <a:ext uri="{FF2B5EF4-FFF2-40B4-BE49-F238E27FC236}">
                <a16:creationId xmlns:a16="http://schemas.microsoft.com/office/drawing/2014/main" id="{7325FFA3-106C-4975-A9C9-65C0CD075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7200"/>
            <a:ext cx="4267200" cy="30480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/>
              <a:t>Positive Attitudes</a:t>
            </a:r>
            <a:endParaRPr lang="en-US" altLang="en-US"/>
          </a:p>
        </p:txBody>
      </p:sp>
      <p:sp>
        <p:nvSpPr>
          <p:cNvPr id="112642" name="Oval 2">
            <a:extLst>
              <a:ext uri="{FF2B5EF4-FFF2-40B4-BE49-F238E27FC236}">
                <a16:creationId xmlns:a16="http://schemas.microsoft.com/office/drawing/2014/main" id="{4D323C63-BE23-4673-817A-151ED8CA4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667000"/>
            <a:ext cx="4267200" cy="30480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/>
              <a:t>Mathematics</a:t>
            </a:r>
            <a:endParaRPr lang="en-US" altLang="en-US"/>
          </a:p>
        </p:txBody>
      </p:sp>
      <p:sp>
        <p:nvSpPr>
          <p:cNvPr id="112644" name="Oval 4">
            <a:extLst>
              <a:ext uri="{FF2B5EF4-FFF2-40B4-BE49-F238E27FC236}">
                <a16:creationId xmlns:a16="http://schemas.microsoft.com/office/drawing/2014/main" id="{000C7902-8EE9-4823-9024-5B3FA9AB2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667000"/>
            <a:ext cx="4267200" cy="29718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/>
              <a:t>Engagement</a:t>
            </a:r>
            <a:endParaRPr lang="en-US" altLang="en-US"/>
          </a:p>
        </p:txBody>
      </p:sp>
      <p:sp>
        <p:nvSpPr>
          <p:cNvPr id="112645" name="Oval 5">
            <a:extLst>
              <a:ext uri="{FF2B5EF4-FFF2-40B4-BE49-F238E27FC236}">
                <a16:creationId xmlns:a16="http://schemas.microsoft.com/office/drawing/2014/main" id="{E454091E-EFD6-45AB-BE10-12D2BF803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362200"/>
            <a:ext cx="3505200" cy="1676400"/>
          </a:xfrm>
          <a:prstGeom prst="ellipse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/>
              <a:t>Student Success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 autoUpdateAnimBg="0"/>
      <p:bldP spid="112642" grpId="0" animBg="1" autoUpdateAnimBg="0"/>
      <p:bldP spid="112644" grpId="0" animBg="1" autoUpdateAnimBg="0"/>
      <p:bldP spid="112645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Jack 1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198DBEC8-DFE7-44B9-A55F-93520FB3248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3F3A64B2-8298-4890-B4E1-2334A6CC42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457200"/>
            <a:ext cx="8153400" cy="2286000"/>
          </a:xfrm>
        </p:spPr>
        <p:txBody>
          <a:bodyPr/>
          <a:lstStyle/>
          <a:p>
            <a:pPr eaLnBrk="1" hangingPunct="1"/>
            <a:r>
              <a:rPr lang="en-US" altLang="en-US" dirty="0"/>
              <a:t>Thank you!</a:t>
            </a:r>
            <a:br>
              <a:rPr lang="en-US" altLang="en-US" dirty="0"/>
            </a:br>
            <a:r>
              <a:rPr lang="en-US" altLang="en-US" sz="2800" dirty="0"/>
              <a:t>follow on: </a:t>
            </a:r>
            <a:br>
              <a:rPr lang="en-US" altLang="en-US" sz="2800" dirty="0"/>
            </a:br>
            <a:r>
              <a:rPr lang="en-US" altLang="en-US" sz="2800" dirty="0"/>
              <a:t>Facebook (</a:t>
            </a:r>
            <a:r>
              <a:rPr lang="en-US" altLang="en-US" sz="2800" dirty="0" err="1"/>
              <a:t>StuartJMurphyAuthor</a:t>
            </a:r>
            <a:r>
              <a:rPr lang="en-US" altLang="en-US" sz="2800" dirty="0"/>
              <a:t>) </a:t>
            </a:r>
            <a:br>
              <a:rPr lang="en-US" altLang="en-US" sz="2800" dirty="0"/>
            </a:br>
            <a:r>
              <a:rPr lang="en-US" altLang="en-US" sz="2800" dirty="0"/>
              <a:t>twitter (@</a:t>
            </a:r>
            <a:r>
              <a:rPr lang="en-US" altLang="en-US" sz="2800" dirty="0" err="1"/>
              <a:t>vizlearning</a:t>
            </a:r>
            <a:r>
              <a:rPr lang="en-US" altLang="en-US" sz="2800" dirty="0"/>
              <a:t>)</a:t>
            </a:r>
          </a:p>
        </p:txBody>
      </p:sp>
      <p:pic>
        <p:nvPicPr>
          <p:cNvPr id="113668" name="Picture 5" descr="sjm_glasses">
            <a:extLst>
              <a:ext uri="{FF2B5EF4-FFF2-40B4-BE49-F238E27FC236}">
                <a16:creationId xmlns:a16="http://schemas.microsoft.com/office/drawing/2014/main" id="{C1667BF3-351C-43FD-BDBB-98B52D5A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06" y="3733800"/>
            <a:ext cx="17795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4" descr="sjm_website">
            <a:extLst>
              <a:ext uri="{FF2B5EF4-FFF2-40B4-BE49-F238E27FC236}">
                <a16:creationId xmlns:a16="http://schemas.microsoft.com/office/drawing/2014/main" id="{E8AF92FB-14A4-4081-846E-923497B1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00600"/>
            <a:ext cx="31242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Jack 2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D56AD683-F28A-4541-8E20-425564E0E2E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Jack 3                                                         00154481Macintosh HD                   BE95F007:">
            <a:extLst>
              <a:ext uri="{FF2B5EF4-FFF2-40B4-BE49-F238E27FC236}">
                <a16:creationId xmlns:a16="http://schemas.microsoft.com/office/drawing/2014/main" id="{7FDA5534-3DD0-4061-A0EB-5BEA392663C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JM_1">
  <a:themeElements>
    <a:clrScheme name="SJM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JM_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SJM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M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M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M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M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M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M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M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M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M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M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M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214D612FCE3B48B3438FB0856801E4" ma:contentTypeVersion="13" ma:contentTypeDescription="Create a new document." ma:contentTypeScope="" ma:versionID="23cfacfe54c5ccb22fdd7ece410a2be6">
  <xsd:schema xmlns:xsd="http://www.w3.org/2001/XMLSchema" xmlns:xs="http://www.w3.org/2001/XMLSchema" xmlns:p="http://schemas.microsoft.com/office/2006/metadata/properties" xmlns:ns2="4ae3f3b2-0ada-4e88-ba50-315a31c5ba07" xmlns:ns3="705b290b-649d-4e63-b40a-d874e9293c12" targetNamespace="http://schemas.microsoft.com/office/2006/metadata/properties" ma:root="true" ma:fieldsID="528de654d43f82da5af55de0c7c41914" ns2:_="" ns3:_="">
    <xsd:import namespace="4ae3f3b2-0ada-4e88-ba50-315a31c5ba07"/>
    <xsd:import namespace="705b290b-649d-4e63-b40a-d874e9293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3f3b2-0ada-4e88-ba50-315a31c5ba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b290b-649d-4e63-b40a-d874e9293c1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E572EB-5547-4ADF-9CFD-CF3349D688E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2433AB2-36D3-40DA-97AE-5144F2AADEEB}"/>
</file>

<file path=customXml/itemProps3.xml><?xml version="1.0" encoding="utf-8"?>
<ds:datastoreItem xmlns:ds="http://schemas.openxmlformats.org/officeDocument/2006/customXml" ds:itemID="{5B3B0B23-0780-4112-BBA1-B4E2550690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2004:Templates:My Templates:SJM_1.pot</Template>
  <TotalTime>2857</TotalTime>
  <Words>871</Words>
  <Application>Microsoft Macintosh PowerPoint</Application>
  <PresentationFormat>On-screen Show (4:3)</PresentationFormat>
  <Paragraphs>127</Paragraphs>
  <Slides>70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ＭＳ Ｐゴシック</vt:lpstr>
      <vt:lpstr>Arial</vt:lpstr>
      <vt:lpstr>Calibri</vt:lpstr>
      <vt:lpstr>Helvetica</vt:lpstr>
      <vt:lpstr>Wingdings</vt:lpstr>
      <vt:lpstr>SJM_1</vt:lpstr>
      <vt:lpstr> The Power of Stories  and Visual Models in the Teaching of Mathematics   </vt:lpstr>
      <vt:lpstr>Stuart J. Murphy Author and Visual Learning Strategist Boston, MA  HarperCollins Children’s Books: MathStart  Charlesbridge Publishing: I SEE I LEARN  Pearson Education: enVisionMATH I SEE I LEARN at School </vt:lpstr>
      <vt:lpstr>PowerPoint Presentation</vt:lpstr>
      <vt:lpstr>What Is Visual Learning? </vt:lpstr>
      <vt:lpstr>PowerPoint Presentation</vt:lpstr>
      <vt:lpstr> What Einstein was able to    do was to think visually.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shows that children are natural visual learners.</vt:lpstr>
      <vt:lpstr>Research shows that children are natural visual learners.</vt:lpstr>
      <vt:lpstr>Research shows that children are natural visual learners.</vt:lpstr>
      <vt:lpstr>Research shows that children are natural visual learners.</vt:lpstr>
      <vt:lpstr>PowerPoint Presentation</vt:lpstr>
      <vt:lpstr>STEM</vt:lpstr>
      <vt:lpstr>PowerPoint Presentation</vt:lpstr>
      <vt:lpstr>We want our students to:</vt:lpstr>
      <vt:lpstr>We want our students to:</vt:lpstr>
      <vt:lpstr>PowerPoint Presentation</vt:lpstr>
      <vt:lpstr>PowerPoint Presentation</vt:lpstr>
      <vt:lpstr>PowerPoint Presentation</vt:lpstr>
      <vt:lpstr>PowerPoint Presentation</vt:lpstr>
      <vt:lpstr>Treasure Map – Creating a Map of the Classroom</vt:lpstr>
      <vt:lpstr>Treasure Map – Creating a Map of the Classroom</vt:lpstr>
      <vt:lpstr>PowerPoint Presentation</vt:lpstr>
      <vt:lpstr>PowerPoint Presentation</vt:lpstr>
      <vt:lpstr>PowerPoint Presentation</vt:lpstr>
      <vt:lpstr>Circus Shapes –  Shape Pictures &amp; Stories </vt:lpstr>
      <vt:lpstr>Circus Shapes –  Shape Pictures &amp; Stories</vt:lpstr>
      <vt:lpstr>Captain Invincible – 3-D Cities</vt:lpstr>
      <vt:lpstr>Captain Invincible – 3-D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Instruction Strategies: </vt:lpstr>
      <vt:lpstr>PowerPoint Presentation</vt:lpstr>
      <vt:lpstr>PowerPoint Presentation</vt:lpstr>
      <vt:lpstr>PowerPoint Presentation</vt:lpstr>
      <vt:lpstr>PowerPoint Presentation</vt:lpstr>
      <vt:lpstr>Thank you! follow on:  Facebook (StuartJMurphyAuthor)  twitter (@vizlearning)</vt:lpstr>
    </vt:vector>
  </TitlesOfParts>
  <Company>Office 2004 Test Drive User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Math, Literature,  and Visual Learning:  Teaching Mathematics with Stories and Visual Models</dc:title>
  <dc:creator>Office 2004 Test Drive User</dc:creator>
  <cp:lastModifiedBy>Naomi Reeley</cp:lastModifiedBy>
  <cp:revision>87</cp:revision>
  <dcterms:created xsi:type="dcterms:W3CDTF">2020-06-07T23:45:08Z</dcterms:created>
  <dcterms:modified xsi:type="dcterms:W3CDTF">2020-06-17T01:02:12Z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0x01010060214D612FCE3B48B3438FB0856801E4</vt:lpwstr>
  </property>
</Properties>
</file>