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5" r:id="rId5"/>
    <p:sldId id="294" r:id="rId6"/>
    <p:sldId id="291" r:id="rId7"/>
    <p:sldId id="296" r:id="rId8"/>
    <p:sldId id="292" r:id="rId9"/>
    <p:sldId id="284" r:id="rId10"/>
    <p:sldId id="257" r:id="rId11"/>
    <p:sldId id="286" r:id="rId12"/>
    <p:sldId id="297" r:id="rId13"/>
    <p:sldId id="289" r:id="rId14"/>
    <p:sldId id="259" r:id="rId15"/>
    <p:sldId id="293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9D"/>
    <a:srgbClr val="00AFD4"/>
    <a:srgbClr val="000E75"/>
    <a:srgbClr val="333333"/>
    <a:srgbClr val="D44627"/>
    <a:srgbClr val="214296"/>
    <a:srgbClr val="037088"/>
    <a:srgbClr val="D2E9EE"/>
    <a:srgbClr val="767676"/>
    <a:srgbClr val="76B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77896" autoAdjust="0"/>
  </p:normalViewPr>
  <p:slideViewPr>
    <p:cSldViewPr>
      <p:cViewPr varScale="1">
        <p:scale>
          <a:sx n="94" d="100"/>
          <a:sy n="94" d="100"/>
        </p:scale>
        <p:origin x="1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8A552-7B71-4FF8-BB2A-EFC247F621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7B5AB-A045-43F2-B865-2F6E8C42C8C3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i="1" dirty="0"/>
            <a:t>Cause and Effect</a:t>
          </a:r>
          <a:endParaRPr lang="en-US" dirty="0"/>
        </a:p>
      </dgm:t>
    </dgm:pt>
    <dgm:pt modelId="{99AFD139-835E-4E80-9BA3-51B808392473}" type="parTrans" cxnId="{E5EA2275-4416-430F-8016-F342BE0940E9}">
      <dgm:prSet/>
      <dgm:spPr/>
      <dgm:t>
        <a:bodyPr/>
        <a:lstStyle/>
        <a:p>
          <a:endParaRPr lang="en-US"/>
        </a:p>
      </dgm:t>
    </dgm:pt>
    <dgm:pt modelId="{908DC91A-216B-42B1-852C-15ADA5C2D763}" type="sibTrans" cxnId="{E5EA2275-4416-430F-8016-F342BE0940E9}">
      <dgm:prSet/>
      <dgm:spPr/>
      <dgm:t>
        <a:bodyPr/>
        <a:lstStyle/>
        <a:p>
          <a:endParaRPr lang="en-US"/>
        </a:p>
      </dgm:t>
    </dgm:pt>
    <dgm:pt modelId="{66BACEE2-BCDB-478F-B7E3-C670C790C68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i="1" dirty="0"/>
            <a:t>Spatial Relationships</a:t>
          </a:r>
          <a:endParaRPr lang="en-US" dirty="0"/>
        </a:p>
      </dgm:t>
    </dgm:pt>
    <dgm:pt modelId="{CF2C4D96-9CFD-41CE-A07F-A1045B02EEDC}" type="parTrans" cxnId="{D04FFF1D-6D6C-407D-A81D-20E4C30A402F}">
      <dgm:prSet/>
      <dgm:spPr/>
      <dgm:t>
        <a:bodyPr/>
        <a:lstStyle/>
        <a:p>
          <a:endParaRPr lang="en-US"/>
        </a:p>
      </dgm:t>
    </dgm:pt>
    <dgm:pt modelId="{65D6F05B-2160-4817-80BD-FC45FCD577D1}" type="sibTrans" cxnId="{D04FFF1D-6D6C-407D-A81D-20E4C30A402F}">
      <dgm:prSet/>
      <dgm:spPr/>
      <dgm:t>
        <a:bodyPr/>
        <a:lstStyle/>
        <a:p>
          <a:endParaRPr lang="en-US"/>
        </a:p>
      </dgm:t>
    </dgm:pt>
    <dgm:pt modelId="{D033C868-F7AD-4D99-8F2F-8409224EA2C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i="1" dirty="0"/>
            <a:t>Problem Solving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Image of five boxes with the following words in each one&#10; Cause and Effect&#13;&#10;Spatial Relationships&#13;&#10;Problem Solving&#13;&#10;Number Sense&#13;&#10;Classification&#13;&#10;"/>
        </a:ext>
      </dgm:extLst>
    </dgm:pt>
    <dgm:pt modelId="{F60FF8E8-41F6-4080-B5F5-C8BC1F36011A}" type="parTrans" cxnId="{1BAD7DFE-B894-4F4E-8297-2C7D8E030E09}">
      <dgm:prSet/>
      <dgm:spPr/>
      <dgm:t>
        <a:bodyPr/>
        <a:lstStyle/>
        <a:p>
          <a:endParaRPr lang="en-US"/>
        </a:p>
      </dgm:t>
    </dgm:pt>
    <dgm:pt modelId="{2090F6E8-DD0D-41DA-B48A-194878472BAC}" type="sibTrans" cxnId="{1BAD7DFE-B894-4F4E-8297-2C7D8E030E09}">
      <dgm:prSet/>
      <dgm:spPr/>
      <dgm:t>
        <a:bodyPr/>
        <a:lstStyle/>
        <a:p>
          <a:endParaRPr lang="en-US"/>
        </a:p>
      </dgm:t>
    </dgm:pt>
    <dgm:pt modelId="{7255CD86-08AF-4B28-99D7-6A77AABA376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i="1" dirty="0"/>
            <a:t>Number</a:t>
          </a:r>
          <a:r>
            <a:rPr lang="en-US" b="0" i="1" dirty="0"/>
            <a:t> </a:t>
          </a:r>
          <a:r>
            <a:rPr lang="en-US" b="1" i="1" dirty="0"/>
            <a:t>Sense</a:t>
          </a:r>
          <a:endParaRPr lang="en-US" b="1" dirty="0"/>
        </a:p>
      </dgm:t>
    </dgm:pt>
    <dgm:pt modelId="{EF8A2A06-8145-410D-80E4-4EB28DDA44A0}" type="parTrans" cxnId="{8C494411-DE16-4EB9-8881-909BBED43B55}">
      <dgm:prSet/>
      <dgm:spPr/>
      <dgm:t>
        <a:bodyPr/>
        <a:lstStyle/>
        <a:p>
          <a:endParaRPr lang="en-US"/>
        </a:p>
      </dgm:t>
    </dgm:pt>
    <dgm:pt modelId="{F6A2043C-9AD0-4A93-9BF0-9771DFC1A166}" type="sibTrans" cxnId="{8C494411-DE16-4EB9-8881-909BBED43B55}">
      <dgm:prSet/>
      <dgm:spPr/>
      <dgm:t>
        <a:bodyPr/>
        <a:lstStyle/>
        <a:p>
          <a:endParaRPr lang="en-US"/>
        </a:p>
      </dgm:t>
    </dgm:pt>
    <dgm:pt modelId="{20D531F6-C6D3-4997-9607-2D213A66B26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i="1" dirty="0"/>
            <a:t>Classification</a:t>
          </a:r>
          <a:endParaRPr lang="en-US" dirty="0"/>
        </a:p>
      </dgm:t>
    </dgm:pt>
    <dgm:pt modelId="{FCB4EF5F-DB09-42D2-84A2-56231A0CC645}" type="parTrans" cxnId="{1307CD62-D67F-45A6-B308-20B52236A04B}">
      <dgm:prSet/>
      <dgm:spPr/>
      <dgm:t>
        <a:bodyPr/>
        <a:lstStyle/>
        <a:p>
          <a:endParaRPr lang="en-US"/>
        </a:p>
      </dgm:t>
    </dgm:pt>
    <dgm:pt modelId="{1B9EE019-8EED-43EE-803D-8C33D7A007FF}" type="sibTrans" cxnId="{1307CD62-D67F-45A6-B308-20B52236A04B}">
      <dgm:prSet/>
      <dgm:spPr/>
      <dgm:t>
        <a:bodyPr/>
        <a:lstStyle/>
        <a:p>
          <a:endParaRPr lang="en-US"/>
        </a:p>
      </dgm:t>
    </dgm:pt>
    <dgm:pt modelId="{7CBA82AD-92FE-F644-B3BB-F84C70F06208}" type="pres">
      <dgm:prSet presAssocID="{8F28A552-7B71-4FF8-BB2A-EFC247F62112}" presName="linear" presStyleCnt="0">
        <dgm:presLayoutVars>
          <dgm:animLvl val="lvl"/>
          <dgm:resizeHandles val="exact"/>
        </dgm:presLayoutVars>
      </dgm:prSet>
      <dgm:spPr/>
    </dgm:pt>
    <dgm:pt modelId="{A0EC7661-1949-1B4E-96E4-D123C47CA8AA}" type="pres">
      <dgm:prSet presAssocID="{A087B5AB-A045-43F2-B865-2F6E8C42C8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3FA6DF-FF36-1041-87D0-11D910536E21}" type="pres">
      <dgm:prSet presAssocID="{908DC91A-216B-42B1-852C-15ADA5C2D763}" presName="spacer" presStyleCnt="0"/>
      <dgm:spPr/>
    </dgm:pt>
    <dgm:pt modelId="{FADD1911-1D27-884A-A522-33F7775D972B}" type="pres">
      <dgm:prSet presAssocID="{66BACEE2-BCDB-478F-B7E3-C670C790C68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8B7926-21B6-AC41-B3C1-C722E94C59ED}" type="pres">
      <dgm:prSet presAssocID="{65D6F05B-2160-4817-80BD-FC45FCD577D1}" presName="spacer" presStyleCnt="0"/>
      <dgm:spPr/>
    </dgm:pt>
    <dgm:pt modelId="{C23649F0-DD3A-4342-AA43-498C24FC1DFC}" type="pres">
      <dgm:prSet presAssocID="{D033C868-F7AD-4D99-8F2F-8409224EA2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1C59D4-0E81-D342-AC36-EEF1FDE5004D}" type="pres">
      <dgm:prSet presAssocID="{2090F6E8-DD0D-41DA-B48A-194878472BAC}" presName="spacer" presStyleCnt="0"/>
      <dgm:spPr/>
    </dgm:pt>
    <dgm:pt modelId="{E926F418-B3C1-A743-B014-1E3327A0DE23}" type="pres">
      <dgm:prSet presAssocID="{7255CD86-08AF-4B28-99D7-6A77AABA3767}" presName="parentText" presStyleLbl="node1" presStyleIdx="3" presStyleCnt="5" custLinFactNeighborX="-56653" custLinFactNeighborY="16705">
        <dgm:presLayoutVars>
          <dgm:chMax val="0"/>
          <dgm:bulletEnabled val="1"/>
        </dgm:presLayoutVars>
      </dgm:prSet>
      <dgm:spPr/>
    </dgm:pt>
    <dgm:pt modelId="{CC39CE73-446F-4949-8D66-27FB6EDEBFA6}" type="pres">
      <dgm:prSet presAssocID="{F6A2043C-9AD0-4A93-9BF0-9771DFC1A166}" presName="spacer" presStyleCnt="0"/>
      <dgm:spPr/>
    </dgm:pt>
    <dgm:pt modelId="{890863EF-FB3C-D84E-B1CD-8CF8E60DDB0B}" type="pres">
      <dgm:prSet presAssocID="{20D531F6-C6D3-4997-9607-2D213A66B26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DDAE07-3936-FE42-BFA0-CEC444788F7B}" type="presOf" srcId="{A087B5AB-A045-43F2-B865-2F6E8C42C8C3}" destId="{A0EC7661-1949-1B4E-96E4-D123C47CA8AA}" srcOrd="0" destOrd="0" presId="urn:microsoft.com/office/officeart/2005/8/layout/vList2"/>
    <dgm:cxn modelId="{8C494411-DE16-4EB9-8881-909BBED43B55}" srcId="{8F28A552-7B71-4FF8-BB2A-EFC247F62112}" destId="{7255CD86-08AF-4B28-99D7-6A77AABA3767}" srcOrd="3" destOrd="0" parTransId="{EF8A2A06-8145-410D-80E4-4EB28DDA44A0}" sibTransId="{F6A2043C-9AD0-4A93-9BF0-9771DFC1A166}"/>
    <dgm:cxn modelId="{D04FFF1D-6D6C-407D-A81D-20E4C30A402F}" srcId="{8F28A552-7B71-4FF8-BB2A-EFC247F62112}" destId="{66BACEE2-BCDB-478F-B7E3-C670C790C68D}" srcOrd="1" destOrd="0" parTransId="{CF2C4D96-9CFD-41CE-A07F-A1045B02EEDC}" sibTransId="{65D6F05B-2160-4817-80BD-FC45FCD577D1}"/>
    <dgm:cxn modelId="{EBAE232D-9839-BC4C-9C49-7AEA71759051}" type="presOf" srcId="{20D531F6-C6D3-4997-9607-2D213A66B269}" destId="{890863EF-FB3C-D84E-B1CD-8CF8E60DDB0B}" srcOrd="0" destOrd="0" presId="urn:microsoft.com/office/officeart/2005/8/layout/vList2"/>
    <dgm:cxn modelId="{99865C52-E313-6047-9811-ADE255D61D6E}" type="presOf" srcId="{D033C868-F7AD-4D99-8F2F-8409224EA2C4}" destId="{C23649F0-DD3A-4342-AA43-498C24FC1DFC}" srcOrd="0" destOrd="0" presId="urn:microsoft.com/office/officeart/2005/8/layout/vList2"/>
    <dgm:cxn modelId="{1307CD62-D67F-45A6-B308-20B52236A04B}" srcId="{8F28A552-7B71-4FF8-BB2A-EFC247F62112}" destId="{20D531F6-C6D3-4997-9607-2D213A66B269}" srcOrd="4" destOrd="0" parTransId="{FCB4EF5F-DB09-42D2-84A2-56231A0CC645}" sibTransId="{1B9EE019-8EED-43EE-803D-8C33D7A007FF}"/>
    <dgm:cxn modelId="{55A91573-8EDC-C24A-BF20-F188BA161144}" type="presOf" srcId="{8F28A552-7B71-4FF8-BB2A-EFC247F62112}" destId="{7CBA82AD-92FE-F644-B3BB-F84C70F06208}" srcOrd="0" destOrd="0" presId="urn:microsoft.com/office/officeart/2005/8/layout/vList2"/>
    <dgm:cxn modelId="{E5EA2275-4416-430F-8016-F342BE0940E9}" srcId="{8F28A552-7B71-4FF8-BB2A-EFC247F62112}" destId="{A087B5AB-A045-43F2-B865-2F6E8C42C8C3}" srcOrd="0" destOrd="0" parTransId="{99AFD139-835E-4E80-9BA3-51B808392473}" sibTransId="{908DC91A-216B-42B1-852C-15ADA5C2D763}"/>
    <dgm:cxn modelId="{CCE8DDCB-C6C6-DF4F-9E4D-C02B0A4F48DC}" type="presOf" srcId="{66BACEE2-BCDB-478F-B7E3-C670C790C68D}" destId="{FADD1911-1D27-884A-A522-33F7775D972B}" srcOrd="0" destOrd="0" presId="urn:microsoft.com/office/officeart/2005/8/layout/vList2"/>
    <dgm:cxn modelId="{BBFBF0D2-E033-D54D-B221-01FFEF7C52A3}" type="presOf" srcId="{7255CD86-08AF-4B28-99D7-6A77AABA3767}" destId="{E926F418-B3C1-A743-B014-1E3327A0DE23}" srcOrd="0" destOrd="0" presId="urn:microsoft.com/office/officeart/2005/8/layout/vList2"/>
    <dgm:cxn modelId="{1BAD7DFE-B894-4F4E-8297-2C7D8E030E09}" srcId="{8F28A552-7B71-4FF8-BB2A-EFC247F62112}" destId="{D033C868-F7AD-4D99-8F2F-8409224EA2C4}" srcOrd="2" destOrd="0" parTransId="{F60FF8E8-41F6-4080-B5F5-C8BC1F36011A}" sibTransId="{2090F6E8-DD0D-41DA-B48A-194878472BAC}"/>
    <dgm:cxn modelId="{135EF8A2-A707-7A42-84BC-96ADF9938A08}" type="presParOf" srcId="{7CBA82AD-92FE-F644-B3BB-F84C70F06208}" destId="{A0EC7661-1949-1B4E-96E4-D123C47CA8AA}" srcOrd="0" destOrd="0" presId="urn:microsoft.com/office/officeart/2005/8/layout/vList2"/>
    <dgm:cxn modelId="{9D516B18-5F04-3340-B84A-461A5BDD99A2}" type="presParOf" srcId="{7CBA82AD-92FE-F644-B3BB-F84C70F06208}" destId="{503FA6DF-FF36-1041-87D0-11D910536E21}" srcOrd="1" destOrd="0" presId="urn:microsoft.com/office/officeart/2005/8/layout/vList2"/>
    <dgm:cxn modelId="{2A79F09D-B383-E14C-B4B7-E920B1EE8639}" type="presParOf" srcId="{7CBA82AD-92FE-F644-B3BB-F84C70F06208}" destId="{FADD1911-1D27-884A-A522-33F7775D972B}" srcOrd="2" destOrd="0" presId="urn:microsoft.com/office/officeart/2005/8/layout/vList2"/>
    <dgm:cxn modelId="{4E34C0EE-9FAB-CE4E-A512-A5359F86508B}" type="presParOf" srcId="{7CBA82AD-92FE-F644-B3BB-F84C70F06208}" destId="{098B7926-21B6-AC41-B3C1-C722E94C59ED}" srcOrd="3" destOrd="0" presId="urn:microsoft.com/office/officeart/2005/8/layout/vList2"/>
    <dgm:cxn modelId="{21DFDC5C-7EA3-AB47-917B-A9F09EA6922A}" type="presParOf" srcId="{7CBA82AD-92FE-F644-B3BB-F84C70F06208}" destId="{C23649F0-DD3A-4342-AA43-498C24FC1DFC}" srcOrd="4" destOrd="0" presId="urn:microsoft.com/office/officeart/2005/8/layout/vList2"/>
    <dgm:cxn modelId="{56E4F335-C91C-1C42-A70E-441818F7AB7F}" type="presParOf" srcId="{7CBA82AD-92FE-F644-B3BB-F84C70F06208}" destId="{761C59D4-0E81-D342-AC36-EEF1FDE5004D}" srcOrd="5" destOrd="0" presId="urn:microsoft.com/office/officeart/2005/8/layout/vList2"/>
    <dgm:cxn modelId="{2328B0D6-1025-704A-9CA4-E2A1E7640312}" type="presParOf" srcId="{7CBA82AD-92FE-F644-B3BB-F84C70F06208}" destId="{E926F418-B3C1-A743-B014-1E3327A0DE23}" srcOrd="6" destOrd="0" presId="urn:microsoft.com/office/officeart/2005/8/layout/vList2"/>
    <dgm:cxn modelId="{28E5329B-288D-3346-945F-34484F42AAE7}" type="presParOf" srcId="{7CBA82AD-92FE-F644-B3BB-F84C70F06208}" destId="{CC39CE73-446F-4949-8D66-27FB6EDEBFA6}" srcOrd="7" destOrd="0" presId="urn:microsoft.com/office/officeart/2005/8/layout/vList2"/>
    <dgm:cxn modelId="{8F16CA78-6E3D-5F4C-89FA-4F02123B5EEC}" type="presParOf" srcId="{7CBA82AD-92FE-F644-B3BB-F84C70F06208}" destId="{890863EF-FB3C-D84E-B1CD-8CF8E60DDB0B}" srcOrd="8" destOrd="0" presId="urn:microsoft.com/office/officeart/2005/8/layout/vList2"/>
  </dgm:cxnLst>
  <dgm:bg/>
  <dgm:whole>
    <a:ln w="9525" cap="flat" cmpd="sng" algn="ctr">
      <a:solidFill>
        <a:schemeClr val="accent1">
          <a:lumMod val="75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C7661-1949-1B4E-96E4-D123C47CA8AA}">
      <dsp:nvSpPr>
        <dsp:cNvPr id="0" name=""/>
        <dsp:cNvSpPr/>
      </dsp:nvSpPr>
      <dsp:spPr>
        <a:xfrm>
          <a:off x="0" y="123452"/>
          <a:ext cx="4629150" cy="8424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Cause and Effect</a:t>
          </a:r>
          <a:endParaRPr lang="en-US" sz="3600" kern="1200" dirty="0"/>
        </a:p>
      </dsp:txBody>
      <dsp:txXfrm>
        <a:off x="41123" y="164575"/>
        <a:ext cx="4546904" cy="760154"/>
      </dsp:txXfrm>
    </dsp:sp>
    <dsp:sp modelId="{FADD1911-1D27-884A-A522-33F7775D972B}">
      <dsp:nvSpPr>
        <dsp:cNvPr id="0" name=""/>
        <dsp:cNvSpPr/>
      </dsp:nvSpPr>
      <dsp:spPr>
        <a:xfrm>
          <a:off x="0" y="1069532"/>
          <a:ext cx="4629150" cy="8424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Spatial Relationships</a:t>
          </a:r>
          <a:endParaRPr lang="en-US" sz="3600" kern="1200" dirty="0"/>
        </a:p>
      </dsp:txBody>
      <dsp:txXfrm>
        <a:off x="41123" y="1110655"/>
        <a:ext cx="4546904" cy="760154"/>
      </dsp:txXfrm>
    </dsp:sp>
    <dsp:sp modelId="{C23649F0-DD3A-4342-AA43-498C24FC1DFC}">
      <dsp:nvSpPr>
        <dsp:cNvPr id="0" name=""/>
        <dsp:cNvSpPr/>
      </dsp:nvSpPr>
      <dsp:spPr>
        <a:xfrm>
          <a:off x="0" y="2015612"/>
          <a:ext cx="4629150" cy="8424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Problem Solving</a:t>
          </a:r>
          <a:endParaRPr lang="en-US" sz="3600" kern="1200" dirty="0"/>
        </a:p>
      </dsp:txBody>
      <dsp:txXfrm>
        <a:off x="41123" y="2056735"/>
        <a:ext cx="4546904" cy="760154"/>
      </dsp:txXfrm>
    </dsp:sp>
    <dsp:sp modelId="{E926F418-B3C1-A743-B014-1E3327A0DE23}">
      <dsp:nvSpPr>
        <dsp:cNvPr id="0" name=""/>
        <dsp:cNvSpPr/>
      </dsp:nvSpPr>
      <dsp:spPr>
        <a:xfrm>
          <a:off x="0" y="2979012"/>
          <a:ext cx="4629150" cy="8424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/>
            <a:t>Number</a:t>
          </a:r>
          <a:r>
            <a:rPr lang="en-US" sz="3600" b="0" i="1" kern="1200" dirty="0"/>
            <a:t> </a:t>
          </a:r>
          <a:r>
            <a:rPr lang="en-US" sz="3600" b="1" i="1" kern="1200" dirty="0"/>
            <a:t>Sense</a:t>
          </a:r>
          <a:endParaRPr lang="en-US" sz="3600" b="1" kern="1200" dirty="0"/>
        </a:p>
      </dsp:txBody>
      <dsp:txXfrm>
        <a:off x="41123" y="3020135"/>
        <a:ext cx="4546904" cy="760154"/>
      </dsp:txXfrm>
    </dsp:sp>
    <dsp:sp modelId="{890863EF-FB3C-D84E-B1CD-8CF8E60DDB0B}">
      <dsp:nvSpPr>
        <dsp:cNvPr id="0" name=""/>
        <dsp:cNvSpPr/>
      </dsp:nvSpPr>
      <dsp:spPr>
        <a:xfrm>
          <a:off x="0" y="3907772"/>
          <a:ext cx="4629150" cy="8424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/>
            <a:t>Classification</a:t>
          </a:r>
          <a:endParaRPr lang="en-US" sz="3600" kern="1200" dirty="0"/>
        </a:p>
      </dsp:txBody>
      <dsp:txXfrm>
        <a:off x="41123" y="3948895"/>
        <a:ext cx="4546904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F74FD-C1D3-4AFA-8CE7-FFDB5CF8B3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5731-D9DB-4892-A997-00EA6A288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7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039B465-27EA-4BAC-9CA4-0C063EED01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186AB1E-5869-4F50-9992-291775A560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C699835-E20A-4153-9209-65E903C026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CF37913-3697-4CCA-B99E-606C67550B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CA9E6DE-08D0-4E10-9B5C-A423E0F2E5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3923F2F-7914-4458-8D5B-8F13E7D54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9292E4-63E8-4907-9487-1D38FFD19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263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92E4-63E8-4907-9487-1D38FFD1910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94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92E4-63E8-4907-9487-1D38FFD1910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2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D2E531-DCD4-48FC-AD25-E0C3C1268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C984-CA48-4740-B144-B067A47268E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5FE02-C171-4334-A884-7F3C078E1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112385-97B9-46F0-A3FB-DBCEF0467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3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292E4-63E8-4907-9487-1D38FFD1910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01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92E4-63E8-4907-9487-1D38FFD1910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55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D2E531-DCD4-48FC-AD25-E0C3C1268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C984-CA48-4740-B144-B067A47268E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5FE02-C171-4334-A884-7F3C078E1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112385-97B9-46F0-A3FB-DBCEF0467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84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92E4-63E8-4907-9487-1D38FFD1910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50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D2E531-DCD4-48FC-AD25-E0C3C1268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C984-CA48-4740-B144-B067A47268E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5FE02-C171-4334-A884-7F3C078E1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112385-97B9-46F0-A3FB-DBCEF0467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108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92E4-63E8-4907-9487-1D38FFD1910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4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D2E531-DCD4-48FC-AD25-E0C3C1268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C984-CA48-4740-B144-B067A47268E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5FE02-C171-4334-A884-7F3C078E1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112385-97B9-46F0-A3FB-DBCEF0467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691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D2E531-DCD4-48FC-AD25-E0C3C1268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C984-CA48-4740-B144-B067A47268E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5FE02-C171-4334-A884-7F3C078E1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112385-97B9-46F0-A3FB-DBCEF0467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284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D2E531-DCD4-48FC-AD25-E0C3C1268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C984-CA48-4740-B144-B067A47268E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5FE02-C171-4334-A884-7F3C078E1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112385-97B9-46F0-A3FB-DBCEF0467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17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92E4-63E8-4907-9487-1D38FFD1910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87BF88-F8C8-4857-B4BC-065B2823C1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6705600" cy="1762764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</a:extLst>
        </p:spPr>
        <p:txBody>
          <a:bodyPr anchor="ctr" anchorCtr="0"/>
          <a:lstStyle>
            <a:lvl1pPr algn="ctr">
              <a:defRPr sz="4000">
                <a:solidFill>
                  <a:srgbClr val="D44627"/>
                </a:solidFill>
                <a:latin typeface="Arbutus Slab" charset="0"/>
                <a:ea typeface="Arbutus Slab" charset="0"/>
                <a:cs typeface="Arbutus Slab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7088F8-30A0-4A37-BE30-7557E69B6C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62964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0" i="0"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117"/>
            <a:ext cx="9144000" cy="537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0B52-AFC3-49D7-BF5B-38D758BF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9A10-0CBF-48CF-B703-B6742EF33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2514600" cy="4343400"/>
          </a:xfrm>
        </p:spPr>
        <p:txBody>
          <a:bodyPr/>
          <a:lstStyle>
            <a:lvl1pPr marL="293688" indent="-293688">
              <a:tabLst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FDFD-E9EC-4871-B04F-693C5164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0890" y="1371600"/>
            <a:ext cx="2514600" cy="4343400"/>
          </a:xfrm>
        </p:spPr>
        <p:txBody>
          <a:bodyPr/>
          <a:lstStyle>
            <a:lvl1pPr marL="293688" indent="-293688">
              <a:tabLst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0C4B3-B2BD-4912-BD0E-A3AF23779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22854C-8EC3-4365-8CD4-538984FC12DE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E09473-1E16-304D-9A7C-E437FBDB88A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35980" y="1371600"/>
            <a:ext cx="2514600" cy="4343400"/>
          </a:xfrm>
        </p:spPr>
        <p:txBody>
          <a:bodyPr/>
          <a:lstStyle>
            <a:lvl1pPr marL="293688" indent="-293688">
              <a:tabLst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4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0B52-AFC3-49D7-BF5B-38D758BF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9A10-0CBF-48CF-B703-B6742EF33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87280"/>
            <a:ext cx="2514600" cy="3327720"/>
          </a:xfrm>
        </p:spPr>
        <p:txBody>
          <a:bodyPr/>
          <a:lstStyle>
            <a:lvl1pPr marL="293688" indent="-293688">
              <a:tabLst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FDFD-E9EC-4871-B04F-693C5164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0890" y="2387280"/>
            <a:ext cx="2514600" cy="3327720"/>
          </a:xfrm>
        </p:spPr>
        <p:txBody>
          <a:bodyPr/>
          <a:lstStyle>
            <a:lvl1pPr marL="293688" indent="-293688">
              <a:tabLst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0C4B3-B2BD-4912-BD0E-A3AF23779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22854C-8EC3-4365-8CD4-538984FC12DE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E09473-1E16-304D-9A7C-E437FBDB88A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35980" y="2387280"/>
            <a:ext cx="2514600" cy="3327720"/>
          </a:xfrm>
        </p:spPr>
        <p:txBody>
          <a:bodyPr/>
          <a:lstStyle>
            <a:lvl1pPr marL="293688" indent="-293688">
              <a:tabLst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EA90BB-AC83-EC4F-B3D3-BC2C7F8FCB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5800" y="1384140"/>
            <a:ext cx="7764780" cy="990600"/>
          </a:xfrm>
        </p:spPr>
        <p:txBody>
          <a:bodyPr/>
          <a:lstStyle>
            <a:lvl1pPr marL="0" indent="0" algn="ctr">
              <a:buNone/>
              <a:tabLst/>
              <a:defRPr sz="2200"/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18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0B52-AFC3-49D7-BF5B-38D758BF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9A10-0CBF-48CF-B703-B6742EF33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1947672" cy="3352800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FDFD-E9EC-4871-B04F-693C5164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1525" y="2286000"/>
            <a:ext cx="1947672" cy="3352800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0C4B3-B2BD-4912-BD0E-A3AF23779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22854C-8EC3-4365-8CD4-538984FC12DE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E09473-1E16-304D-9A7C-E437FBDB88A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7250" y="2286000"/>
            <a:ext cx="1947672" cy="3352800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7A4CC0F-46A8-5F47-8862-FF8AD3A986B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22974" y="2286000"/>
            <a:ext cx="1947672" cy="3352800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FC699-521D-E747-8A1B-B96BDFE2A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371600"/>
            <a:ext cx="7772400" cy="914400"/>
          </a:xfrm>
        </p:spPr>
        <p:txBody>
          <a:bodyPr/>
          <a:lstStyle>
            <a:lvl1pPr marL="0" indent="0" algn="ctr">
              <a:buNone/>
              <a:defRPr/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36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0B52-AFC3-49D7-BF5B-38D758BF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9A10-0CBF-48CF-B703-B6742EF33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1947672" cy="4267200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FDFD-E9EC-4871-B04F-693C5164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1525" y="1371600"/>
            <a:ext cx="1947672" cy="4267200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0C4B3-B2BD-4912-BD0E-A3AF23779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22854C-8EC3-4365-8CD4-538984FC12DE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E09473-1E16-304D-9A7C-E437FBDB88A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7250" y="1371600"/>
            <a:ext cx="1947672" cy="4267200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7A4CC0F-46A8-5F47-8862-FF8AD3A986B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22974" y="1371600"/>
            <a:ext cx="1947672" cy="4267200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7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44FA-94EE-49EC-970A-2310C724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006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F179A-0658-43F0-8A0E-AE0D2684F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2" y="1511300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19D"/>
                </a:solidFill>
                <a:latin typeface="Arbutus Slab" charset="0"/>
                <a:ea typeface="Arbutus Slab" charset="0"/>
                <a:cs typeface="Arbutus Slab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BB990-325A-4A5C-9F8E-AD5196391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2" y="2335212"/>
            <a:ext cx="3868737" cy="368458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B7A76-DF56-40C7-8FB7-50029B949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11300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19D"/>
                </a:solidFill>
                <a:latin typeface="Arbutus Slab" charset="0"/>
                <a:ea typeface="Arbutus Slab" charset="0"/>
                <a:cs typeface="Arbutus Slab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2E86-9B56-4E1E-8115-ADDA2D67E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35212"/>
            <a:ext cx="3887788" cy="368458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83BF0-4946-4670-9E34-301D34EAA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83EE4C-F496-4F28-8BBE-8F09C30A497B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2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1F20-4DC0-4665-8EF1-A75BF359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7C4DF-4ED7-4C8C-9D7E-3BA356523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7AFF3F-F50F-4F6D-B6A2-360F8BEC7115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5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6E63A-AB1D-4CA6-9BF6-DFB14AB8F0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DA76DA-291C-4C5F-BA88-2FFD5356641A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0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FC9C-99B7-48AD-8C7E-ED2C4703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C766-CF8F-43BE-85B3-6B662358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F9608-3F68-44F1-BF5D-7B3341F87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FABAB-2419-4BA5-BFA0-8F8803334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9CF7CB-9CD3-4858-A8A5-BB5E6DA7F9B1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4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5232-06F4-4938-8866-8AFB669D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0FD28-AD3F-4CB3-AE3E-1AC115B62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457200"/>
            <a:ext cx="4629150" cy="540385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D38B0-1E92-4636-9A93-728919659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BB0CC-E0F9-4D0C-9BB5-407457DEC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A53D9A-8F32-4F1C-80F0-9CD29DB7B355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9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5232-06F4-4938-8866-8AFB669D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2" y="457200"/>
            <a:ext cx="7886696" cy="76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0FD28-AD3F-4CB3-AE3E-1AC115B62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242" y="3200400"/>
            <a:ext cx="7886696" cy="266065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D38B0-1E92-4636-9A93-728919659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2" y="1371600"/>
            <a:ext cx="788669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BB0CC-E0F9-4D0C-9BB5-407457DEC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A53D9A-8F32-4F1C-80F0-9CD29DB7B355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AE6597-4F75-6E40-8D89-EA7C469A5C7C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9035">
                <a:srgbClr val="214296"/>
              </a:gs>
              <a:gs pos="0">
                <a:srgbClr val="000E75"/>
              </a:gs>
              <a:gs pos="87000">
                <a:srgbClr val="00819D"/>
              </a:gs>
              <a:gs pos="100000">
                <a:srgbClr val="00AFD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887BF88-F8C8-4857-B4BC-065B2823C1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6705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butus Slab" charset="0"/>
                <a:ea typeface="Arbutus Slab" charset="0"/>
                <a:cs typeface="Arbutus Slab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7088F8-30A0-4A37-BE30-7557E69B6C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62964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824C2-C38F-0F44-BEC1-9D099E488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4224"/>
            <a:ext cx="1627718" cy="383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8892-EFE2-4867-87BB-CB724C617B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5800" y="1600200"/>
            <a:ext cx="7772400" cy="2819400"/>
          </a:xfrm>
          <a:solidFill>
            <a:srgbClr val="D2E9EE"/>
          </a:solidFill>
        </p:spPr>
        <p:txBody>
          <a:bodyPr lIns="274320" tIns="274320" rIns="274320" bIns="274320"/>
          <a:lstStyle>
            <a:lvl1pPr marL="0" indent="0">
              <a:buNone/>
              <a:defRPr>
                <a:solidFill>
                  <a:srgbClr val="037088"/>
                </a:solidFill>
                <a:latin typeface="Arbutus Slab" charset="0"/>
                <a:ea typeface="Arbutus Slab" charset="0"/>
                <a:cs typeface="Arbutus Slab" charset="0"/>
              </a:defRPr>
            </a:lvl1pPr>
            <a:lvl2pPr marL="457188" indent="0">
              <a:buNone/>
              <a:defRPr>
                <a:solidFill>
                  <a:srgbClr val="037088"/>
                </a:solidFill>
                <a:latin typeface="Arbutus Slab" charset="0"/>
                <a:ea typeface="Arbutus Slab" charset="0"/>
                <a:cs typeface="Arbutus Slab" charset="0"/>
              </a:defRPr>
            </a:lvl2pPr>
            <a:lvl3pPr marL="914377" indent="0">
              <a:buNone/>
              <a:defRPr>
                <a:solidFill>
                  <a:srgbClr val="037088"/>
                </a:solidFill>
                <a:latin typeface="Arbutus Slab" charset="0"/>
                <a:ea typeface="Arbutus Slab" charset="0"/>
                <a:cs typeface="Arbutus Slab" charset="0"/>
              </a:defRPr>
            </a:lvl3pPr>
            <a:lvl4pPr marL="1371566" indent="0">
              <a:buNone/>
              <a:defRPr>
                <a:solidFill>
                  <a:srgbClr val="037088"/>
                </a:solidFill>
                <a:latin typeface="Arbutus Slab" charset="0"/>
                <a:ea typeface="Arbutus Slab" charset="0"/>
                <a:cs typeface="Arbutus Slab" charset="0"/>
              </a:defRPr>
            </a:lvl4pPr>
            <a:lvl5pPr marL="1828755" indent="0">
              <a:buNone/>
              <a:defRPr>
                <a:solidFill>
                  <a:srgbClr val="037088"/>
                </a:solidFill>
                <a:latin typeface="Arbutus Slab" charset="0"/>
                <a:ea typeface="Arbutus Slab" charset="0"/>
                <a:cs typeface="Arbutus Slab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90600" y="4953000"/>
            <a:ext cx="7162800" cy="1143000"/>
          </a:xfrm>
        </p:spPr>
        <p:txBody>
          <a:bodyPr/>
          <a:lstStyle>
            <a:lvl1pPr marL="0" indent="0">
              <a:buNone/>
              <a:defRPr sz="1400">
                <a:solidFill>
                  <a:srgbClr val="767676"/>
                </a:solidFill>
              </a:defRPr>
            </a:lvl1pPr>
            <a:lvl2pPr marL="457188" indent="0">
              <a:buNone/>
              <a:defRPr sz="1400">
                <a:solidFill>
                  <a:srgbClr val="767676"/>
                </a:solidFill>
              </a:defRPr>
            </a:lvl2pPr>
            <a:lvl3pPr marL="914377" indent="0">
              <a:buNone/>
              <a:defRPr sz="1400">
                <a:solidFill>
                  <a:srgbClr val="767676"/>
                </a:solidFill>
              </a:defRPr>
            </a:lvl3pPr>
            <a:lvl4pPr marL="1371566" indent="0">
              <a:buNone/>
              <a:defRPr sz="1400">
                <a:solidFill>
                  <a:srgbClr val="767676"/>
                </a:solidFill>
              </a:defRPr>
            </a:lvl4pPr>
            <a:lvl5pPr marL="1828755" indent="0">
              <a:buNone/>
              <a:defRPr sz="1400">
                <a:solidFill>
                  <a:srgbClr val="76767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1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2F7FF-7653-724C-977C-6A0272A312FF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9035">
                <a:srgbClr val="214296"/>
              </a:gs>
              <a:gs pos="0">
                <a:srgbClr val="000E75"/>
              </a:gs>
              <a:gs pos="87000">
                <a:srgbClr val="00819D"/>
              </a:gs>
              <a:gs pos="100000">
                <a:srgbClr val="00AFD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887BF88-F8C8-4857-B4BC-065B2823C1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3048000"/>
            <a:ext cx="6705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butus Slab" charset="0"/>
                <a:ea typeface="Arbutus Slab" charset="0"/>
                <a:cs typeface="Arbutus Slab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7088F8-30A0-4A37-BE30-7557E69B6C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695964"/>
          </a:xfr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5B2DB-F2D1-F943-B062-011A25FB1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990601"/>
            <a:ext cx="1600200" cy="107342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B9BEBA-E8D7-C04C-A903-EF129AFF141F}"/>
              </a:ext>
            </a:extLst>
          </p:cNvPr>
          <p:cNvCxnSpPr/>
          <p:nvPr userDrawn="1"/>
        </p:nvCxnSpPr>
        <p:spPr bwMode="auto">
          <a:xfrm>
            <a:off x="1866900" y="2514600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2F7FF-7653-724C-977C-6A0272A312FF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9035">
                <a:srgbClr val="214296"/>
              </a:gs>
              <a:gs pos="0">
                <a:srgbClr val="000E75"/>
              </a:gs>
              <a:gs pos="87000">
                <a:srgbClr val="00819D"/>
              </a:gs>
              <a:gs pos="100000">
                <a:srgbClr val="00AFD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887BF88-F8C8-4857-B4BC-065B2823C1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3505202"/>
            <a:ext cx="6705600" cy="1381762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butus Slab" charset="0"/>
                <a:ea typeface="Arbutus Slab" charset="0"/>
                <a:cs typeface="Arbutus Slab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7088F8-30A0-4A37-BE30-7557E69B6CA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048000"/>
            <a:ext cx="6400800" cy="380994"/>
          </a:xfrm>
        </p:spPr>
        <p:txBody>
          <a:bodyPr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5B2DB-F2D1-F943-B062-011A25FB1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990601"/>
            <a:ext cx="1600200" cy="107342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B9BEBA-E8D7-C04C-A903-EF129AFF141F}"/>
              </a:ext>
            </a:extLst>
          </p:cNvPr>
          <p:cNvCxnSpPr/>
          <p:nvPr userDrawn="1"/>
        </p:nvCxnSpPr>
        <p:spPr bwMode="auto">
          <a:xfrm>
            <a:off x="1866900" y="2514600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32A5A-C8F2-9D4E-8126-D534336C1FDB}"/>
              </a:ext>
            </a:extLst>
          </p:cNvPr>
          <p:cNvCxnSpPr/>
          <p:nvPr userDrawn="1"/>
        </p:nvCxnSpPr>
        <p:spPr bwMode="auto">
          <a:xfrm>
            <a:off x="1866900" y="5616615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EE1B4F-D877-D147-B956-800F6EDE3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6096000"/>
            <a:ext cx="6400800" cy="45720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188" indent="0" algn="ctr">
              <a:buNone/>
              <a:defRPr sz="1200">
                <a:solidFill>
                  <a:schemeClr val="bg1"/>
                </a:solidFill>
              </a:defRPr>
            </a:lvl2pPr>
            <a:lvl3pPr marL="914377" indent="0" algn="ctr">
              <a:buNone/>
              <a:defRPr sz="1200">
                <a:solidFill>
                  <a:schemeClr val="bg1"/>
                </a:solidFill>
              </a:defRPr>
            </a:lvl3pPr>
            <a:lvl4pPr marL="1371566" indent="0" algn="ctr">
              <a:buNone/>
              <a:defRPr sz="1200">
                <a:solidFill>
                  <a:schemeClr val="bg1"/>
                </a:solidFill>
              </a:defRPr>
            </a:lvl4pPr>
            <a:lvl5pPr marL="1828755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8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9994-DCED-4658-A406-F9835245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4F59-D47F-43B0-B263-D54C28E1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29D55-A852-42F8-B1FF-244B92923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B949A-D2D5-4D02-93E3-0ABFDBFF3FCB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3E04F3-CFBD-0E49-B57B-64FC8A6B2A15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9035">
                <a:srgbClr val="214296"/>
              </a:gs>
              <a:gs pos="0">
                <a:srgbClr val="000E75"/>
              </a:gs>
              <a:gs pos="87000">
                <a:srgbClr val="00819D"/>
              </a:gs>
              <a:gs pos="100000">
                <a:srgbClr val="00AFD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8B8FC-BCA9-E541-B00E-90AC3B52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4224"/>
            <a:ext cx="1627718" cy="383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59994-DCED-4658-A406-F9835245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4F59-D47F-43B0-B263-D54C28E1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29D55-A852-42F8-B1FF-244B92923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B949A-D2D5-4D02-93E3-0ABFDBFF3FCB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3807E-4F2F-A346-B4AF-277F4E833028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9035">
                <a:srgbClr val="214296"/>
              </a:gs>
              <a:gs pos="0">
                <a:srgbClr val="000E75"/>
              </a:gs>
              <a:gs pos="87000">
                <a:srgbClr val="00819D"/>
              </a:gs>
              <a:gs pos="100000">
                <a:srgbClr val="00AFD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173DB-400D-5248-B2CF-C51553341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4224"/>
            <a:ext cx="1627718" cy="383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59994-DCED-4658-A406-F9835245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4F59-D47F-43B0-B263-D54C28E1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29D55-A852-42F8-B1FF-244B92923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B949A-D2D5-4D02-93E3-0ABFDBFF3FCB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CA6C-23A1-40EB-A6D0-C35D9342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024059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D22EF-6A2A-42A3-BCFC-863D4D882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86201"/>
            <a:ext cx="7886700" cy="2203452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BF7EF-7401-4DDF-B7FD-878295796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4F0245-5103-4D89-9933-9412295436E4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2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0B52-AFC3-49D7-BF5B-38D758BF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9A10-0CBF-48CF-B703-B6742EF33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FDFD-E9EC-4871-B04F-693C5164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0C4B3-B2BD-4912-BD0E-A3AF23779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22854C-8EC3-4365-8CD4-538984FC12DE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66DF35-A231-8347-92FA-004356186198}"/>
              </a:ext>
            </a:extLst>
          </p:cNvPr>
          <p:cNvSpPr/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000E75"/>
              </a:gs>
              <a:gs pos="32000">
                <a:srgbClr val="037088"/>
              </a:gs>
              <a:gs pos="86000">
                <a:srgbClr val="00819D"/>
              </a:gs>
              <a:gs pos="100000">
                <a:srgbClr val="00AFD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747FD11-B24E-4158-AAEA-BF70732C2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AE965D-3EB3-40B4-82FF-2223A5E45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645C5D-89FF-4574-B87A-DB5ADAB746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B1948892-EFE2-4867-87BB-CB724C617B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BC7AD-04D5-DC40-B86D-C51612E7098C}"/>
              </a:ext>
            </a:extLst>
          </p:cNvPr>
          <p:cNvSpPr/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19035">
                <a:srgbClr val="214296"/>
              </a:gs>
              <a:gs pos="0">
                <a:srgbClr val="000E75"/>
              </a:gs>
              <a:gs pos="81000">
                <a:srgbClr val="00819D"/>
              </a:gs>
              <a:gs pos="100000">
                <a:srgbClr val="00AFD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061A3-A1AE-664B-9542-9D95EE26E86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4224"/>
            <a:ext cx="1627718" cy="3838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71" r:id="rId4"/>
    <p:sldLayoutId id="2147483650" r:id="rId5"/>
    <p:sldLayoutId id="2147483662" r:id="rId6"/>
    <p:sldLayoutId id="2147483665" r:id="rId7"/>
    <p:sldLayoutId id="2147483651" r:id="rId8"/>
    <p:sldLayoutId id="2147483652" r:id="rId9"/>
    <p:sldLayoutId id="2147483667" r:id="rId10"/>
    <p:sldLayoutId id="2147483670" r:id="rId11"/>
    <p:sldLayoutId id="2147483668" r:id="rId12"/>
    <p:sldLayoutId id="2147483669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66" r:id="rId19"/>
    <p:sldLayoutId id="2147483660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D44627"/>
          </a:solidFill>
          <a:latin typeface="Arbutus Slab" charset="0"/>
          <a:ea typeface="Arbutus Slab" charset="0"/>
          <a:cs typeface="Arbutus Slab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33333"/>
          </a:solidFill>
          <a:latin typeface="Nunito Sans" charset="0"/>
          <a:ea typeface="Nunito Sans" charset="0"/>
          <a:cs typeface="Nunito Sans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200" kern="1200">
          <a:solidFill>
            <a:srgbClr val="333333"/>
          </a:solidFill>
          <a:latin typeface="Nunito Sans" charset="0"/>
          <a:ea typeface="Nunito Sans" charset="0"/>
          <a:cs typeface="Nunito Sans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333333"/>
          </a:solidFill>
          <a:latin typeface="Nunito Sans" charset="0"/>
          <a:ea typeface="Nunito Sans" charset="0"/>
          <a:cs typeface="Nunito Sans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33333"/>
          </a:solidFill>
          <a:latin typeface="Nunito Sans" charset="0"/>
          <a:ea typeface="Nunito Sans" charset="0"/>
          <a:cs typeface="Nunito Sans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33333"/>
          </a:solidFill>
          <a:latin typeface="Nunito Sans" charset="0"/>
          <a:ea typeface="Nunito Sans" charset="0"/>
          <a:cs typeface="Nunito Sans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814183"/>
            <a:ext cx="6705600" cy="1381762"/>
          </a:xfrm>
        </p:spPr>
        <p:txBody>
          <a:bodyPr/>
          <a:lstStyle/>
          <a:p>
            <a:r>
              <a:rPr lang="en-US" dirty="0"/>
              <a:t>Developing Early Math Skills in Infants and Toddlers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D2A0F4-257C-7C49-A1DD-F677913E3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4999" y="4419600"/>
            <a:ext cx="5334000" cy="609600"/>
          </a:xfrm>
        </p:spPr>
        <p:txBody>
          <a:bodyPr/>
          <a:lstStyle/>
          <a:p>
            <a:r>
              <a:rPr lang="en-US" sz="1600" dirty="0"/>
              <a:t>Paulina Escamilla-Vestal, PITC Regional Coordinator and </a:t>
            </a:r>
          </a:p>
          <a:p>
            <a:r>
              <a:rPr lang="en-US" sz="1600" dirty="0"/>
              <a:t>Arlene Paxton, Director, PITC Regional Support Network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ED2A0F4-257C-7C49-A1DD-F677913E32D5}"/>
              </a:ext>
            </a:extLst>
          </p:cNvPr>
          <p:cNvSpPr txBox="1">
            <a:spLocks/>
          </p:cNvSpPr>
          <p:nvPr/>
        </p:nvSpPr>
        <p:spPr bwMode="auto">
          <a:xfrm>
            <a:off x="1140993" y="5715000"/>
            <a:ext cx="6862011" cy="6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457188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715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Nunito Sans"/>
              </a:rPr>
              <a:t>PITC is a project of the California Department of Education and </a:t>
            </a:r>
            <a:endParaRPr lang="en-US" sz="2000" dirty="0"/>
          </a:p>
          <a:p>
            <a:r>
              <a:rPr lang="en-US" sz="2000" dirty="0" err="1">
                <a:latin typeface="Nunito Sans"/>
              </a:rPr>
              <a:t>WestEd</a:t>
            </a:r>
            <a:r>
              <a:rPr lang="en-US" sz="2000" dirty="0">
                <a:latin typeface="Nunito Sans"/>
              </a:rPr>
              <a:t> conducted since 1985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195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57654"/>
          </a:xfrm>
        </p:spPr>
        <p:txBody>
          <a:bodyPr/>
          <a:lstStyle/>
          <a:p>
            <a:r>
              <a:rPr lang="en-US" dirty="0"/>
              <a:t>Classification: 36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572000"/>
          </a:xfrm>
        </p:spPr>
        <p:txBody>
          <a:bodyPr/>
          <a:lstStyle/>
          <a:p>
            <a:r>
              <a:rPr lang="en-US" altLang="en-US" dirty="0"/>
              <a:t>Group objects into multiple piles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Similar but not the same in a group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7" name="Picture 2" descr="amera, Video, Icon, Video Camera, Techn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45140"/>
            <a:ext cx="3810000" cy="37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 descr="camera" title="Video button placeholder"/>
          <p:cNvSpPr txBox="1">
            <a:spLocks/>
          </p:cNvSpPr>
          <p:nvPr/>
        </p:nvSpPr>
        <p:spPr bwMode="auto">
          <a:xfrm>
            <a:off x="4607668" y="1238654"/>
            <a:ext cx="3810000" cy="478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California Infant/Toddler  Learning and Development Foundations, 2009.</a:t>
            </a:r>
          </a:p>
        </p:txBody>
      </p:sp>
    </p:spTree>
    <p:extLst>
      <p:ext uri="{BB962C8B-B14F-4D97-AF65-F5344CB8AC3E}">
        <p14:creationId xmlns:p14="http://schemas.microsoft.com/office/powerpoint/2010/main" val="124949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845379-3A18-443B-9F17-DF7C90A3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 wrap="square" anchor="t">
            <a:normAutofit/>
          </a:bodyPr>
          <a:lstStyle/>
          <a:p>
            <a:r>
              <a:rPr lang="en-US" altLang="en-US" dirty="0"/>
              <a:t>Connecting with Families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D0ED141-EAA2-404C-BDA3-4D7489EBA08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371600"/>
            <a:ext cx="3810000" cy="43434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How can you talk about some of the things infants and toddlers typically do related to the development of early math skills with families?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Content Placeholder 1" descr="Adult holding two children" title="phot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99105"/>
            <a:ext cx="3276600" cy="4915895"/>
          </a:xfrm>
        </p:spPr>
      </p:pic>
    </p:spTree>
    <p:extLst>
      <p:ext uri="{BB962C8B-B14F-4D97-AF65-F5344CB8AC3E}">
        <p14:creationId xmlns:p14="http://schemas.microsoft.com/office/powerpoint/2010/main" val="227894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en-US" sz="2400" dirty="0"/>
              <a:t>California Department of Education. 2009. </a:t>
            </a:r>
            <a:r>
              <a:rPr lang="en-US" altLang="en-US" sz="2400" i="1" dirty="0"/>
              <a:t>California Infant/Toddler Learning &amp; Development Foundations</a:t>
            </a:r>
            <a:r>
              <a:rPr lang="en-US" altLang="en-US" sz="2400" dirty="0"/>
              <a:t>. Sacramento: California Department of Education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California Department of Education. 2012. </a:t>
            </a:r>
            <a:r>
              <a:rPr lang="en-US" i="1" dirty="0"/>
              <a:t>California Infant/Toddler Curriculum Framework</a:t>
            </a:r>
            <a:r>
              <a:rPr lang="en-US" dirty="0"/>
              <a:t>. Sacramento: California Department of Education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Head Start Early Learning Outcomes Framework: Ages Birth to Five. U.S Department of Health and Human Services. Administration for Children and Families. </a:t>
            </a:r>
          </a:p>
        </p:txBody>
      </p:sp>
    </p:spTree>
    <p:extLst>
      <p:ext uri="{BB962C8B-B14F-4D97-AF65-F5344CB8AC3E}">
        <p14:creationId xmlns:p14="http://schemas.microsoft.com/office/powerpoint/2010/main" val="141088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1316"/>
            <a:ext cx="7772400" cy="990600"/>
          </a:xfrm>
        </p:spPr>
        <p:txBody>
          <a:bodyPr/>
          <a:lstStyle/>
          <a:p>
            <a:pPr algn="ctr"/>
            <a:r>
              <a:rPr lang="en-US" sz="3600" dirty="0"/>
              <a:t>Thank you for Participating</a:t>
            </a:r>
          </a:p>
        </p:txBody>
      </p:sp>
      <p:pic>
        <p:nvPicPr>
          <p:cNvPr id="5" name="Content Placeholder 4" descr="Asian Toddler Girl Playing with Bubbles shutterstock_83065330.jpg" title="photo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438400" y="1981200"/>
            <a:ext cx="4572000" cy="33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1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845379-3A18-443B-9F17-DF7C90A3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2128"/>
            <a:ext cx="4487224" cy="607037"/>
          </a:xfrm>
        </p:spPr>
        <p:txBody>
          <a:bodyPr/>
          <a:lstStyle/>
          <a:p>
            <a:r>
              <a:rPr lang="en-US" altLang="en-US" dirty="0"/>
              <a:t>Welcome</a:t>
            </a:r>
          </a:p>
        </p:txBody>
      </p:sp>
      <p:pic>
        <p:nvPicPr>
          <p:cNvPr id="21" name="Picture 7" descr="California Infant/Toddler LEarning and Development Foundations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5" y="1081752"/>
            <a:ext cx="3479136" cy="452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 descr="Decorative">
            <a:extLst>
              <a:ext uri="{FF2B5EF4-FFF2-40B4-BE49-F238E27FC236}">
                <a16:creationId xmlns:a16="http://schemas.microsoft.com/office/drawing/2014/main" id="{8444B4A3-84D6-8E4A-833A-0C4032817D33}"/>
              </a:ext>
            </a:extLst>
          </p:cNvPr>
          <p:cNvSpPr/>
          <p:nvPr/>
        </p:nvSpPr>
        <p:spPr bwMode="auto">
          <a:xfrm>
            <a:off x="5315545" y="540510"/>
            <a:ext cx="2331862" cy="1713403"/>
          </a:xfrm>
          <a:prstGeom prst="roundRect">
            <a:avLst/>
          </a:prstGeom>
          <a:solidFill>
            <a:srgbClr val="2142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93AB3-9AD6-9C47-A8B9-3E43FACD2859}"/>
              </a:ext>
            </a:extLst>
          </p:cNvPr>
          <p:cNvSpPr/>
          <p:nvPr/>
        </p:nvSpPr>
        <p:spPr>
          <a:xfrm>
            <a:off x="5371286" y="787875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unito Sans" pitchFamily="2" charset="77"/>
              </a:rPr>
              <a:t>Understanding Cognitive Development</a:t>
            </a:r>
          </a:p>
        </p:txBody>
      </p:sp>
      <p:sp>
        <p:nvSpPr>
          <p:cNvPr id="16" name="Rounded Rectangle 15" descr="Decorative">
            <a:extLst>
              <a:ext uri="{FF2B5EF4-FFF2-40B4-BE49-F238E27FC236}">
                <a16:creationId xmlns:a16="http://schemas.microsoft.com/office/drawing/2014/main" id="{AC59F649-DB1E-DB46-9009-7A1BD481CC24}"/>
              </a:ext>
            </a:extLst>
          </p:cNvPr>
          <p:cNvSpPr/>
          <p:nvPr/>
        </p:nvSpPr>
        <p:spPr bwMode="auto">
          <a:xfrm>
            <a:off x="6145672" y="2116198"/>
            <a:ext cx="2718427" cy="1873189"/>
          </a:xfrm>
          <a:prstGeom prst="roundRect">
            <a:avLst/>
          </a:prstGeom>
          <a:solidFill>
            <a:srgbClr val="008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F91A0-981C-8641-8D79-AE81A0382E57}"/>
              </a:ext>
            </a:extLst>
          </p:cNvPr>
          <p:cNvSpPr/>
          <p:nvPr/>
        </p:nvSpPr>
        <p:spPr>
          <a:xfrm>
            <a:off x="6482408" y="2614680"/>
            <a:ext cx="2044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unito Sans" pitchFamily="2" charset="77"/>
              </a:rPr>
              <a:t>Guiding Principles</a:t>
            </a:r>
          </a:p>
        </p:txBody>
      </p:sp>
      <p:grpSp>
        <p:nvGrpSpPr>
          <p:cNvPr id="14" name="Group 13" descr="Decorative">
            <a:extLst>
              <a:ext uri="{FF2B5EF4-FFF2-40B4-BE49-F238E27FC236}">
                <a16:creationId xmlns:a16="http://schemas.microsoft.com/office/drawing/2014/main" id="{76EAA228-8EFD-D144-AA56-88AECDCA7952}"/>
              </a:ext>
            </a:extLst>
          </p:cNvPr>
          <p:cNvGrpSpPr/>
          <p:nvPr/>
        </p:nvGrpSpPr>
        <p:grpSpPr>
          <a:xfrm>
            <a:off x="3956332" y="2837732"/>
            <a:ext cx="2718427" cy="1713403"/>
            <a:chOff x="2527299" y="2895600"/>
            <a:chExt cx="2040467" cy="139047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9543E97-2130-694F-BD89-440922F45DAE}"/>
                </a:ext>
              </a:extLst>
            </p:cNvPr>
            <p:cNvSpPr/>
            <p:nvPr/>
          </p:nvSpPr>
          <p:spPr bwMode="auto">
            <a:xfrm>
              <a:off x="2527299" y="2895600"/>
              <a:ext cx="2040467" cy="1390472"/>
            </a:xfrm>
            <a:prstGeom prst="roundRect">
              <a:avLst/>
            </a:prstGeom>
            <a:solidFill>
              <a:srgbClr val="D446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C0BF52-3A80-3647-B48F-8B9A9D0E4FED}"/>
                </a:ext>
              </a:extLst>
            </p:cNvPr>
            <p:cNvSpPr txBox="1"/>
            <p:nvPr/>
          </p:nvSpPr>
          <p:spPr>
            <a:xfrm>
              <a:off x="2762455" y="3070128"/>
              <a:ext cx="1402818" cy="974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unito Sans" pitchFamily="2" charset="77"/>
                </a:rPr>
                <a:t>Foundations for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Nunito Sans" pitchFamily="2" charset="77"/>
                </a:rPr>
                <a:t>Early Math</a:t>
              </a:r>
            </a:p>
          </p:txBody>
        </p:sp>
      </p:grpSp>
      <p:sp>
        <p:nvSpPr>
          <p:cNvPr id="17" name="Rounded Rectangle 16" descr="Decorative">
            <a:extLst>
              <a:ext uri="{FF2B5EF4-FFF2-40B4-BE49-F238E27FC236}">
                <a16:creationId xmlns:a16="http://schemas.microsoft.com/office/drawing/2014/main" id="{6CDC160F-EFC5-644D-9FAD-EFAF6B2D3B78}"/>
              </a:ext>
            </a:extLst>
          </p:cNvPr>
          <p:cNvSpPr/>
          <p:nvPr/>
        </p:nvSpPr>
        <p:spPr bwMode="auto">
          <a:xfrm>
            <a:off x="5513581" y="4337304"/>
            <a:ext cx="3373966" cy="1616164"/>
          </a:xfrm>
          <a:prstGeom prst="roundRect">
            <a:avLst/>
          </a:prstGeom>
          <a:solidFill>
            <a:srgbClr val="000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13E6F-E75E-C34E-A1C1-187A6F68FE8B}"/>
              </a:ext>
            </a:extLst>
          </p:cNvPr>
          <p:cNvSpPr/>
          <p:nvPr/>
        </p:nvSpPr>
        <p:spPr>
          <a:xfrm>
            <a:off x="6126467" y="4778001"/>
            <a:ext cx="2171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unito Sans" pitchFamily="2" charset="77"/>
              </a:rPr>
              <a:t>Connecting with Families</a:t>
            </a:r>
          </a:p>
        </p:txBody>
      </p:sp>
    </p:spTree>
    <p:extLst>
      <p:ext uri="{BB962C8B-B14F-4D97-AF65-F5344CB8AC3E}">
        <p14:creationId xmlns:p14="http://schemas.microsoft.com/office/powerpoint/2010/main" val="92731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early math concepts for infants and toddlers are most familiar to you? </a:t>
            </a:r>
            <a:br>
              <a:rPr lang="en-US" altLang="en-US" dirty="0"/>
            </a:br>
            <a:endParaRPr lang="en-US" dirty="0"/>
          </a:p>
        </p:txBody>
      </p:sp>
      <p:grpSp>
        <p:nvGrpSpPr>
          <p:cNvPr id="7" name="Group 6" descr="Decorative ">
            <a:extLst>
              <a:ext uri="{FF2B5EF4-FFF2-40B4-BE49-F238E27FC236}">
                <a16:creationId xmlns:a16="http://schemas.microsoft.com/office/drawing/2014/main" id="{9142B098-9A99-1B41-A5D8-C9BF45C12C3C}"/>
              </a:ext>
            </a:extLst>
          </p:cNvPr>
          <p:cNvGrpSpPr/>
          <p:nvPr/>
        </p:nvGrpSpPr>
        <p:grpSpPr>
          <a:xfrm>
            <a:off x="2305049" y="1905000"/>
            <a:ext cx="4533901" cy="2971800"/>
            <a:chOff x="304800" y="2895600"/>
            <a:chExt cx="2133600" cy="139047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444B4A3-84D6-8E4A-833A-0C4032817D33}"/>
                </a:ext>
              </a:extLst>
            </p:cNvPr>
            <p:cNvSpPr/>
            <p:nvPr/>
          </p:nvSpPr>
          <p:spPr bwMode="auto">
            <a:xfrm>
              <a:off x="304800" y="2895600"/>
              <a:ext cx="2133600" cy="1390472"/>
            </a:xfrm>
            <a:prstGeom prst="roundRect">
              <a:avLst/>
            </a:prstGeom>
            <a:solidFill>
              <a:srgbClr val="2142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DF1414-CE99-314A-A49D-83DED9E72699}"/>
                </a:ext>
              </a:extLst>
            </p:cNvPr>
            <p:cNvSpPr txBox="1"/>
            <p:nvPr/>
          </p:nvSpPr>
          <p:spPr>
            <a:xfrm>
              <a:off x="367553" y="2972629"/>
              <a:ext cx="1951567" cy="29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Nunito Sans" pitchFamily="2" charset="77"/>
                </a:rPr>
                <a:t>Poll</a:t>
              </a:r>
            </a:p>
          </p:txBody>
        </p:sp>
      </p:grpSp>
      <p:pic>
        <p:nvPicPr>
          <p:cNvPr id="10" name="Picture 2" descr="Related image" title="Icon">
            <a:extLst>
              <a:ext uri="{FF2B5EF4-FFF2-40B4-BE49-F238E27FC236}">
                <a16:creationId xmlns:a16="http://schemas.microsoft.com/office/drawing/2014/main" id="{FBB0D300-DC39-4FBA-85A8-A05B6321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2978355"/>
            <a:ext cx="1600200" cy="137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845379-3A18-443B-9F17-DF7C90A3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Cognitive Development</a:t>
            </a:r>
            <a:endParaRPr lang="en-US" alt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D0ED141-EAA2-404C-BDA3-4D7489EBA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528" y="1371600"/>
            <a:ext cx="4108608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“Cognitive Development refers to the process of growth and change in intellectual/mental abilities such as thinking, reasoning, and understanding.”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1400" dirty="0"/>
              <a:t>California Infant/Toddler Learning &amp; Development Foundations, pg. 59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13" name="Picture 12" descr="Teacher with young children" title="Ph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657928" y="1898515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8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Development: 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648200"/>
          </a:xfrm>
        </p:spPr>
        <p:txBody>
          <a:bodyPr/>
          <a:lstStyle/>
          <a:p>
            <a:r>
              <a:rPr lang="en-US" dirty="0"/>
              <a:t>Relate to the child as an active meaning maker</a:t>
            </a:r>
          </a:p>
          <a:p>
            <a:r>
              <a:rPr lang="en-US" b="1" dirty="0"/>
              <a:t>Provide opportunities for exploration</a:t>
            </a:r>
          </a:p>
          <a:p>
            <a:r>
              <a:rPr lang="en-US" dirty="0"/>
              <a:t>Respect the child’s initiative and choices</a:t>
            </a:r>
          </a:p>
          <a:p>
            <a:r>
              <a:rPr lang="en-US" b="1" dirty="0"/>
              <a:t>Allow ample time for children to make sense of experiences</a:t>
            </a:r>
          </a:p>
          <a:p>
            <a:r>
              <a:rPr lang="en-US" dirty="0"/>
              <a:t>Appreciate the child’s creativity </a:t>
            </a:r>
          </a:p>
          <a:p>
            <a:r>
              <a:rPr lang="en-US" b="1" dirty="0"/>
              <a:t>Describe the child’s actions and the effects of actions</a:t>
            </a:r>
          </a:p>
          <a:p>
            <a:r>
              <a:rPr lang="en-US" b="1" dirty="0"/>
              <a:t>Support self-initiated repetition and practice</a:t>
            </a:r>
          </a:p>
          <a:p>
            <a:r>
              <a:rPr lang="en-US" b="1" dirty="0"/>
              <a:t>Give appropriate encouragement for problem solving and mastery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3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845379-3A18-443B-9F17-DF7C90A3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wrap="square" anchor="b">
            <a:normAutofit/>
          </a:bodyPr>
          <a:lstStyle/>
          <a:p>
            <a:r>
              <a:rPr lang="en-US" altLang="en-US" dirty="0"/>
              <a:t>Cognitive Development 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92D1-B797-8F44-BB86-7699BBA15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Imitation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Symbolic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Attention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Understanding of Personal Care Routines</a:t>
            </a:r>
          </a:p>
          <a:p>
            <a:endParaRPr lang="en-US" dirty="0"/>
          </a:p>
        </p:txBody>
      </p:sp>
      <p:graphicFrame>
        <p:nvGraphicFramePr>
          <p:cNvPr id="6149" name="Rectangle 3" descr="Image of boxes with ">
            <a:extLst>
              <a:ext uri="{FF2B5EF4-FFF2-40B4-BE49-F238E27FC236}">
                <a16:creationId xmlns:a16="http://schemas.microsoft.com/office/drawing/2014/main" id="{D697DA74-245C-4F07-953A-4582D8306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228888"/>
              </p:ext>
            </p:extLst>
          </p:nvPr>
        </p:nvGraphicFramePr>
        <p:xfrm>
          <a:off x="3887788" y="987428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90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845379-3A18-443B-9F17-DF7C90A3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Number Sense: Birth to 36 Months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D0ED141-EAA2-404C-BDA3-4D7489EBA08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066800"/>
            <a:ext cx="3810000" cy="46482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“Number sense refers to children’s concepts of numbers and the relationships among number concepts”.</a:t>
            </a:r>
            <a:endParaRPr lang="en-US" altLang="en-US" b="1" dirty="0"/>
          </a:p>
          <a:p>
            <a:pPr marL="0" indent="0">
              <a:buNone/>
            </a:pPr>
            <a:endParaRPr lang="en-US" altLang="en-US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California Infant/Toddler  Learning and Development Foundations, pg. 62</a:t>
            </a:r>
            <a:endParaRPr lang="en-US" altLang="en-US" sz="1600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1" name="Picture 2" descr="Video Camera" title="Video Button placeho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237397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678907" y="4800600"/>
            <a:ext cx="381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333333"/>
                </a:solidFill>
                <a:latin typeface="Nunito Sans" charset="0"/>
                <a:ea typeface="Nunito Sans" charset="0"/>
                <a:cs typeface="Nunito Sans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California Infant/Toddler  Learning and Development Foundations, 2009.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845379-3A18-443B-9F17-DF7C90A3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27725"/>
          </a:xfrm>
        </p:spPr>
        <p:txBody>
          <a:bodyPr/>
          <a:lstStyle/>
          <a:p>
            <a:r>
              <a:rPr lang="en-US" altLang="en-US" dirty="0"/>
              <a:t>Classification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D0ED141-EAA2-404C-BDA3-4D7489EBA08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685800"/>
            <a:ext cx="3810000" cy="50292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“The developing ability to group, sort, categorize, connect, and have expectations of objects and people according to their attributes.”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dirty="0"/>
              <a:t>California Infant/Toddler Learning &amp; Development Foundations, pg. 62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Content Placeholder 2" descr="Young girl playing with a puzzle." title="Phot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162223" y="1722202"/>
            <a:ext cx="4880856" cy="3253903"/>
          </a:xfrm>
        </p:spPr>
      </p:pic>
    </p:spTree>
    <p:extLst>
      <p:ext uri="{BB962C8B-B14F-4D97-AF65-F5344CB8AC3E}">
        <p14:creationId xmlns:p14="http://schemas.microsoft.com/office/powerpoint/2010/main" val="85146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dirty="0"/>
              <a:t>Classification: 8 - 18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343400"/>
          </a:xfrm>
        </p:spPr>
        <p:txBody>
          <a:bodyPr/>
          <a:lstStyle/>
          <a:p>
            <a:r>
              <a:rPr lang="en-US" altLang="en-US" dirty="0"/>
              <a:t>Distinguish between familiar and unfamiliar people, places and objects, and explore the differences between them </a:t>
            </a:r>
          </a:p>
          <a:p>
            <a:pPr marL="0" indent="0">
              <a:buNone/>
            </a:pPr>
            <a:endParaRPr lang="en-US" altLang="en-US" sz="1200" dirty="0"/>
          </a:p>
          <a:p>
            <a:r>
              <a:rPr lang="en-US" altLang="en-US" dirty="0"/>
              <a:t>Shows awareness that objects are connected (18 months)</a:t>
            </a:r>
          </a:p>
          <a:p>
            <a:pPr marL="0" indent="0">
              <a:buNone/>
            </a:pPr>
            <a:endParaRPr lang="en-US" altLang="en-US" sz="1200" dirty="0"/>
          </a:p>
          <a:p>
            <a:r>
              <a:rPr lang="en-US" altLang="en-US" dirty="0"/>
              <a:t>Matches 2 objects that are the same</a:t>
            </a:r>
          </a:p>
        </p:txBody>
      </p:sp>
      <p:pic>
        <p:nvPicPr>
          <p:cNvPr id="5" name="Picture 2" descr="amera, Video, Icon, Video Camera, Technology" title="Video Button Placeho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California Infant/Toddler  Learning and Development Foundations, 2009.</a:t>
            </a:r>
          </a:p>
        </p:txBody>
      </p:sp>
    </p:spTree>
    <p:extLst>
      <p:ext uri="{BB962C8B-B14F-4D97-AF65-F5344CB8AC3E}">
        <p14:creationId xmlns:p14="http://schemas.microsoft.com/office/powerpoint/2010/main" val="12004524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AF09827-DB42-124B-ADF1-CEB5F854D3E2}" vid="{82755B00-9FA1-344D-9AB5-E82DD7D841D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14D612FCE3B48B3438FB0856801E4" ma:contentTypeVersion="13" ma:contentTypeDescription="Create a new document." ma:contentTypeScope="" ma:versionID="23cfacfe54c5ccb22fdd7ece410a2be6">
  <xsd:schema xmlns:xsd="http://www.w3.org/2001/XMLSchema" xmlns:xs="http://www.w3.org/2001/XMLSchema" xmlns:p="http://schemas.microsoft.com/office/2006/metadata/properties" xmlns:ns2="4ae3f3b2-0ada-4e88-ba50-315a31c5ba07" xmlns:ns3="705b290b-649d-4e63-b40a-d874e9293c12" targetNamespace="http://schemas.microsoft.com/office/2006/metadata/properties" ma:root="true" ma:fieldsID="528de654d43f82da5af55de0c7c41914" ns2:_="" ns3:_="">
    <xsd:import namespace="4ae3f3b2-0ada-4e88-ba50-315a31c5ba07"/>
    <xsd:import namespace="705b290b-649d-4e63-b40a-d874e9293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3f3b2-0ada-4e88-ba50-315a31c5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b290b-649d-4e63-b40a-d874e9293c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EA250F-48E0-41ED-B477-3E065F69C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3f3b2-0ada-4e88-ba50-315a31c5ba07"/>
    <ds:schemaRef ds:uri="705b290b-649d-4e63-b40a-d874e9293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8F509E-D593-4EBE-99D4-D09C9AF78C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42B13-F398-4002-8AA1-3F7225563C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473</Words>
  <Application>Microsoft Macintosh PowerPoint</Application>
  <PresentationFormat>On-screen Show (4:3)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Arbutus Slab</vt:lpstr>
      <vt:lpstr>Arial</vt:lpstr>
      <vt:lpstr>Nunito Sans</vt:lpstr>
      <vt:lpstr>Blank Presentation</vt:lpstr>
      <vt:lpstr>Developing Early Math Skills in Infants and Toddlers</vt:lpstr>
      <vt:lpstr>Welcome</vt:lpstr>
      <vt:lpstr>Which early math concepts for infants and toddlers are most familiar to you?  </vt:lpstr>
      <vt:lpstr>Cognitive Development</vt:lpstr>
      <vt:lpstr>Cognitive Development: Guiding Principles</vt:lpstr>
      <vt:lpstr>Cognitive Development  Foundations</vt:lpstr>
      <vt:lpstr>Number Sense: Birth to 36 Months</vt:lpstr>
      <vt:lpstr>Classification</vt:lpstr>
      <vt:lpstr>Classification: 8 - 18 Months</vt:lpstr>
      <vt:lpstr>Classification: 36 Months</vt:lpstr>
      <vt:lpstr>Connecting with Families</vt:lpstr>
      <vt:lpstr>Resources</vt:lpstr>
      <vt:lpstr>Thank you for Participating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Early Math Skills in Infants and Toddlers</dc:title>
  <dc:creator>Paulina Escamilla-Vestal</dc:creator>
  <cp:lastModifiedBy>Naomi Reeley</cp:lastModifiedBy>
  <cp:revision>24</cp:revision>
  <dcterms:created xsi:type="dcterms:W3CDTF">2020-05-29T18:41:19Z</dcterms:created>
  <dcterms:modified xsi:type="dcterms:W3CDTF">2020-06-16T04:10:40Z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0x01010060214D612FCE3B48B3438FB0856801E4</vt:lpwstr>
  </property>
</Properties>
</file>