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4"/>
    <p:sldMasterId id="2147483671" r:id="rId5"/>
  </p:sldMasterIdLst>
  <p:notesMasterIdLst>
    <p:notesMasterId r:id="rId14"/>
  </p:notesMasterIdLst>
  <p:sldIdLst>
    <p:sldId id="256" r:id="rId6"/>
    <p:sldId id="257" r:id="rId7"/>
    <p:sldId id="258" r:id="rId8"/>
    <p:sldId id="259" r:id="rId9"/>
    <p:sldId id="260" r:id="rId10"/>
    <p:sldId id="261" r:id="rId11"/>
    <p:sldId id="262" r:id="rId12"/>
    <p:sldId id="263" r:id="rId13"/>
  </p:sldIdLst>
  <p:sldSz cx="9144000" cy="5143500" type="screen16x9"/>
  <p:notesSz cx="6858000" cy="9144000"/>
  <p:embeddedFontLst>
    <p:embeddedFont>
      <p:font typeface="Montserrat" pitchFamily="2" charset="77"/>
      <p:regular r:id="rId15"/>
      <p:bold r:id="rId16"/>
      <p:italic r:id="rId17"/>
      <p:boldItalic r:id="rId18"/>
    </p:embeddedFont>
    <p:embeddedFont>
      <p:font typeface="Montserrat ExtraBold" pitchFamily="2" charset="77"/>
      <p:bold r:id="rId19"/>
      <p:boldItalic r:id="rId20"/>
    </p:embeddedFont>
    <p:embeddedFont>
      <p:font typeface="Montserrat Light" pitchFamily="2" charset="77"/>
      <p:regular r:id="rId21"/>
      <p:bold r:id="rId22"/>
      <p:italic r:id="rId23"/>
      <p:boldItalic r:id="rId24"/>
    </p:embeddedFont>
    <p:embeddedFont>
      <p:font typeface="Muli" pitchFamily="2" charset="77"/>
      <p:regular r:id="rId25"/>
      <p:bold r:id="rId26"/>
      <p:italic r:id="rId27"/>
      <p:boldItalic r:id="rId28"/>
    </p:embeddedFont>
    <p:embeddedFont>
      <p:font typeface="Muli Regular"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9"/>
    <p:restoredTop sz="94674"/>
  </p:normalViewPr>
  <p:slideViewPr>
    <p:cSldViewPr snapToGrid="0">
      <p:cViewPr varScale="1">
        <p:scale>
          <a:sx n="132" d="100"/>
          <a:sy n="132" d="100"/>
        </p:scale>
        <p:origin x="176" y="5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7c2141f8e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7c2141f8e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Providing effective professional development has become more challenging given the current COVID-19 pandemic. Although there are many attempts to provide online professional learning opportunities for educators, participants in these sessions are not always engaged in meaningful, active learning. To address these challenges, we have been using video conferencing technology paired with tangible materials to engage a cohort of remote online early childhood educators in professional development in early mathematics education.</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7c2141f8e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7c2141f8e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a bit about the AIMS Center and our current 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7c2141f8e_2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7c2141f8e_2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0a44efb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0a44efb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0a44efb7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0a44efb7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0a44efb7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0a44efb7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7c503d72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7c503d72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0a44efb7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0a44efb7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descr="decorative"/>
          <p:cNvPicPr preferRelativeResize="0"/>
          <p:nvPr/>
        </p:nvPicPr>
        <p:blipFill rotWithShape="1">
          <a:blip r:embed="rId3">
            <a:alphaModFix/>
          </a:blip>
          <a:srcRect b="18804"/>
          <a:stretch/>
        </p:blipFill>
        <p:spPr>
          <a:xfrm>
            <a:off x="3434000" y="2780600"/>
            <a:ext cx="5764948" cy="2434224"/>
          </a:xfrm>
          <a:prstGeom prst="rect">
            <a:avLst/>
          </a:prstGeom>
          <a:noFill/>
          <a:ln>
            <a:noFill/>
          </a:ln>
        </p:spPr>
      </p:pic>
      <p:sp>
        <p:nvSpPr>
          <p:cNvPr id="101" name="Google Shape;101;p25" descr="Decorative&#10;"/>
          <p:cNvSpPr/>
          <p:nvPr/>
        </p:nvSpPr>
        <p:spPr>
          <a:xfrm>
            <a:off x="-14275" y="-28575"/>
            <a:ext cx="6372300" cy="524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25" descr="Decorative"/>
          <p:cNvPicPr preferRelativeResize="0"/>
          <p:nvPr/>
        </p:nvPicPr>
        <p:blipFill>
          <a:blip r:embed="rId4">
            <a:alphaModFix/>
          </a:blip>
          <a:stretch>
            <a:fillRect/>
          </a:stretch>
        </p:blipFill>
        <p:spPr>
          <a:xfrm>
            <a:off x="6157974" y="-296751"/>
            <a:ext cx="1493914" cy="1464502"/>
          </a:xfrm>
          <a:prstGeom prst="rect">
            <a:avLst/>
          </a:prstGeom>
          <a:noFill/>
          <a:ln>
            <a:noFill/>
          </a:ln>
        </p:spPr>
      </p:pic>
      <p:pic>
        <p:nvPicPr>
          <p:cNvPr id="100" name="Google Shape;100;p25" descr="Decorative"/>
          <p:cNvPicPr preferRelativeResize="0"/>
          <p:nvPr/>
        </p:nvPicPr>
        <p:blipFill>
          <a:blip r:embed="rId5">
            <a:alphaModFix/>
          </a:blip>
          <a:stretch>
            <a:fillRect/>
          </a:stretch>
        </p:blipFill>
        <p:spPr>
          <a:xfrm>
            <a:off x="8044925" y="2860796"/>
            <a:ext cx="912298" cy="912298"/>
          </a:xfrm>
          <a:prstGeom prst="rect">
            <a:avLst/>
          </a:prstGeom>
          <a:noFill/>
          <a:ln>
            <a:noFill/>
          </a:ln>
        </p:spPr>
      </p:pic>
      <p:sp>
        <p:nvSpPr>
          <p:cNvPr id="102" name="Google Shape;102;p25"/>
          <p:cNvSpPr txBox="1"/>
          <p:nvPr/>
        </p:nvSpPr>
        <p:spPr>
          <a:xfrm>
            <a:off x="628675" y="302025"/>
            <a:ext cx="5357700" cy="15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dirty="0">
                <a:solidFill>
                  <a:srgbClr val="FFFFFF"/>
                </a:solidFill>
                <a:latin typeface="Montserrat"/>
                <a:ea typeface="Montserrat"/>
                <a:cs typeface="Montserrat"/>
                <a:sym typeface="Montserrat"/>
              </a:rPr>
              <a:t>Mobius Mysteries</a:t>
            </a:r>
            <a:endParaRPr sz="4200" b="1" dirty="0">
              <a:solidFill>
                <a:srgbClr val="FFFFFF"/>
              </a:solidFill>
              <a:latin typeface="Montserrat"/>
              <a:ea typeface="Montserrat"/>
              <a:cs typeface="Montserrat"/>
              <a:sym typeface="Montserrat"/>
            </a:endParaRPr>
          </a:p>
          <a:p>
            <a:pPr marL="0" lvl="0" indent="0" algn="l" rtl="0">
              <a:spcBef>
                <a:spcPts val="0"/>
              </a:spcBef>
              <a:spcAft>
                <a:spcPts val="0"/>
              </a:spcAft>
              <a:buNone/>
            </a:pPr>
            <a:endParaRPr sz="3000" b="1" dirty="0">
              <a:solidFill>
                <a:srgbClr val="FFFFFF"/>
              </a:solidFill>
              <a:latin typeface="Montserrat"/>
              <a:ea typeface="Montserrat"/>
              <a:cs typeface="Montserrat"/>
              <a:sym typeface="Montserrat"/>
            </a:endParaRPr>
          </a:p>
          <a:p>
            <a:pPr marL="0" lvl="0" indent="0" algn="l" rtl="0">
              <a:spcBef>
                <a:spcPts val="0"/>
              </a:spcBef>
              <a:spcAft>
                <a:spcPts val="0"/>
              </a:spcAft>
              <a:buNone/>
            </a:pPr>
            <a:endParaRPr sz="3000" b="1" dirty="0">
              <a:solidFill>
                <a:srgbClr val="FFFFFF"/>
              </a:solidFill>
              <a:latin typeface="Montserrat"/>
              <a:ea typeface="Montserrat"/>
              <a:cs typeface="Montserrat"/>
              <a:sym typeface="Montserrat"/>
            </a:endParaRPr>
          </a:p>
          <a:p>
            <a:pPr marL="0" lvl="0" indent="0" algn="l" rtl="0">
              <a:spcBef>
                <a:spcPts val="0"/>
              </a:spcBef>
              <a:spcAft>
                <a:spcPts val="0"/>
              </a:spcAft>
              <a:buNone/>
            </a:pPr>
            <a:endParaRPr sz="3000" b="1" dirty="0">
              <a:solidFill>
                <a:srgbClr val="FFFFFF"/>
              </a:solidFill>
              <a:latin typeface="Montserrat"/>
              <a:ea typeface="Montserrat"/>
              <a:cs typeface="Montserrat"/>
              <a:sym typeface="Montserrat"/>
            </a:endParaRPr>
          </a:p>
        </p:txBody>
      </p:sp>
      <p:sp>
        <p:nvSpPr>
          <p:cNvPr id="105" name="Google Shape;105;p25"/>
          <p:cNvSpPr txBox="1">
            <a:spLocks noGrp="1"/>
          </p:cNvSpPr>
          <p:nvPr>
            <p:ph type="body" idx="4294967295"/>
          </p:nvPr>
        </p:nvSpPr>
        <p:spPr>
          <a:xfrm>
            <a:off x="711325" y="1768275"/>
            <a:ext cx="2288100" cy="10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SCOTT NIELSEN</a:t>
            </a:r>
            <a:endParaRPr sz="1600">
              <a:solidFill>
                <a:srgbClr val="FFFFFF"/>
              </a:solidFill>
              <a:latin typeface="Montserrat ExtraBold"/>
              <a:ea typeface="Montserrat ExtraBold"/>
              <a:cs typeface="Montserrat ExtraBold"/>
              <a:sym typeface="Montserrat ExtraBold"/>
            </a:endParaRPr>
          </a:p>
          <a:p>
            <a:pPr marL="0" lvl="0" indent="0" algn="l" rtl="0">
              <a:lnSpc>
                <a:spcPct val="150000"/>
              </a:lnSpc>
              <a:spcBef>
                <a:spcPts val="0"/>
              </a:spcBef>
              <a:spcAft>
                <a:spcPts val="0"/>
              </a:spcAft>
              <a:buNone/>
            </a:pPr>
            <a:r>
              <a:rPr lang="en" sz="1200" i="1">
                <a:solidFill>
                  <a:srgbClr val="FFFFFF"/>
                </a:solidFill>
                <a:latin typeface="Muli Regular"/>
                <a:ea typeface="Muli Regular"/>
                <a:cs typeface="Muli Regular"/>
                <a:sym typeface="Muli Regular"/>
              </a:rPr>
              <a:t>PK-12 Coordinator</a:t>
            </a:r>
            <a:endParaRPr sz="1200" i="1">
              <a:solidFill>
                <a:srgbClr val="FFFFFF"/>
              </a:solidFill>
              <a:latin typeface="Muli Regular"/>
              <a:ea typeface="Muli Regular"/>
              <a:cs typeface="Muli Regular"/>
              <a:sym typeface="Muli Regular"/>
            </a:endParaRPr>
          </a:p>
          <a:p>
            <a:pPr marL="0" lvl="0" indent="0" algn="l" rtl="0">
              <a:lnSpc>
                <a:spcPct val="115000"/>
              </a:lnSpc>
              <a:spcBef>
                <a:spcPts val="0"/>
              </a:spcBef>
              <a:spcAft>
                <a:spcPts val="1600"/>
              </a:spcAft>
              <a:buNone/>
            </a:pPr>
            <a:r>
              <a:rPr lang="en" sz="1200">
                <a:solidFill>
                  <a:srgbClr val="FFFFFF"/>
                </a:solidFill>
                <a:latin typeface="Muli Regular"/>
                <a:ea typeface="Muli Regular"/>
                <a:cs typeface="Muli Regular"/>
                <a:sym typeface="Muli Regular"/>
              </a:rPr>
              <a:t>scott@aimscenter.org</a:t>
            </a:r>
            <a:endParaRPr sz="1200">
              <a:solidFill>
                <a:srgbClr val="FFFFFF"/>
              </a:solidFill>
              <a:latin typeface="Muli Regular"/>
              <a:ea typeface="Muli Regular"/>
              <a:cs typeface="Muli Regular"/>
              <a:sym typeface="Muli Regular"/>
            </a:endParaRPr>
          </a:p>
        </p:txBody>
      </p:sp>
      <p:sp>
        <p:nvSpPr>
          <p:cNvPr id="104" name="Google Shape;104;p25"/>
          <p:cNvSpPr txBox="1">
            <a:spLocks noGrp="1"/>
          </p:cNvSpPr>
          <p:nvPr>
            <p:ph type="body" idx="4294967295"/>
          </p:nvPr>
        </p:nvSpPr>
        <p:spPr>
          <a:xfrm>
            <a:off x="711325" y="2936775"/>
            <a:ext cx="2288100" cy="10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AILEEN RIZO</a:t>
            </a:r>
            <a:endParaRPr sz="1600">
              <a:solidFill>
                <a:srgbClr val="FFFFFF"/>
              </a:solidFill>
              <a:latin typeface="Montserrat ExtraBold"/>
              <a:ea typeface="Montserrat ExtraBold"/>
              <a:cs typeface="Montserrat ExtraBold"/>
              <a:sym typeface="Montserrat ExtraBold"/>
            </a:endParaRPr>
          </a:p>
          <a:p>
            <a:pPr marL="0" lvl="0" indent="0" algn="l" rtl="0">
              <a:lnSpc>
                <a:spcPct val="150000"/>
              </a:lnSpc>
              <a:spcBef>
                <a:spcPts val="0"/>
              </a:spcBef>
              <a:spcAft>
                <a:spcPts val="0"/>
              </a:spcAft>
              <a:buNone/>
            </a:pPr>
            <a:r>
              <a:rPr lang="en" sz="1200" i="1">
                <a:solidFill>
                  <a:srgbClr val="FFFFFF"/>
                </a:solidFill>
                <a:latin typeface="Muli Regular"/>
                <a:ea typeface="Muli Regular"/>
                <a:cs typeface="Muli Regular"/>
                <a:sym typeface="Muli Regular"/>
              </a:rPr>
              <a:t>Associate Director</a:t>
            </a:r>
            <a:endParaRPr sz="1200" i="1">
              <a:solidFill>
                <a:srgbClr val="FFFFFF"/>
              </a:solidFill>
              <a:latin typeface="Muli Regular"/>
              <a:ea typeface="Muli Regular"/>
              <a:cs typeface="Muli Regular"/>
              <a:sym typeface="Muli Regular"/>
            </a:endParaRPr>
          </a:p>
          <a:p>
            <a:pPr marL="0" lvl="0" indent="0" algn="l" rtl="0">
              <a:lnSpc>
                <a:spcPct val="115000"/>
              </a:lnSpc>
              <a:spcBef>
                <a:spcPts val="0"/>
              </a:spcBef>
              <a:spcAft>
                <a:spcPts val="1600"/>
              </a:spcAft>
              <a:buNone/>
            </a:pPr>
            <a:r>
              <a:rPr lang="en" sz="1200">
                <a:solidFill>
                  <a:srgbClr val="FFFFFF"/>
                </a:solidFill>
                <a:latin typeface="Muli Regular"/>
                <a:ea typeface="Muli Regular"/>
                <a:cs typeface="Muli Regular"/>
                <a:sym typeface="Muli Regular"/>
              </a:rPr>
              <a:t>aileen@aimscenter.org</a:t>
            </a:r>
            <a:endParaRPr sz="1200">
              <a:solidFill>
                <a:srgbClr val="FFFFFF"/>
              </a:solidFill>
              <a:latin typeface="Muli Regular"/>
              <a:ea typeface="Muli Regular"/>
              <a:cs typeface="Muli Regular"/>
              <a:sym typeface="Muli Regular"/>
            </a:endParaRPr>
          </a:p>
        </p:txBody>
      </p:sp>
      <p:pic>
        <p:nvPicPr>
          <p:cNvPr id="106" name="Google Shape;106;p25" descr="AIMS Center logo"/>
          <p:cNvPicPr preferRelativeResize="0"/>
          <p:nvPr/>
        </p:nvPicPr>
        <p:blipFill>
          <a:blip r:embed="rId6">
            <a:alphaModFix/>
          </a:blip>
          <a:stretch>
            <a:fillRect/>
          </a:stretch>
        </p:blipFill>
        <p:spPr>
          <a:xfrm>
            <a:off x="7111636" y="1560775"/>
            <a:ext cx="1612163" cy="7987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sp>
        <p:nvSpPr>
          <p:cNvPr id="111" name="Google Shape;111;p26"/>
          <p:cNvSpPr txBox="1"/>
          <p:nvPr/>
        </p:nvSpPr>
        <p:spPr>
          <a:xfrm>
            <a:off x="594675" y="327450"/>
            <a:ext cx="6280200" cy="9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Materials Needed:</a:t>
            </a:r>
            <a:endParaRPr sz="3600" b="1">
              <a:solidFill>
                <a:srgbClr val="FFFFFF"/>
              </a:solidFill>
              <a:latin typeface="Montserrat"/>
              <a:ea typeface="Montserrat"/>
              <a:cs typeface="Montserrat"/>
              <a:sym typeface="Montserrat"/>
            </a:endParaRPr>
          </a:p>
        </p:txBody>
      </p:sp>
      <p:sp>
        <p:nvSpPr>
          <p:cNvPr id="113" name="Google Shape;113;p26"/>
          <p:cNvSpPr txBox="1">
            <a:spLocks noGrp="1"/>
          </p:cNvSpPr>
          <p:nvPr>
            <p:ph type="body" idx="4294967295"/>
          </p:nvPr>
        </p:nvSpPr>
        <p:spPr>
          <a:xfrm>
            <a:off x="641000" y="1459950"/>
            <a:ext cx="8379300" cy="30324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FFFFFF"/>
              </a:buClr>
              <a:buSzPts val="2700"/>
              <a:buFont typeface="Muli"/>
              <a:buChar char="●"/>
            </a:pPr>
            <a:r>
              <a:rPr lang="en" sz="2700">
                <a:solidFill>
                  <a:srgbClr val="FFFFFF"/>
                </a:solidFill>
                <a:latin typeface="Muli"/>
                <a:ea typeface="Muli"/>
                <a:cs typeface="Muli"/>
                <a:sym typeface="Muli"/>
              </a:rPr>
              <a:t>1 in. strips of paper cut from 8x11 size long way</a:t>
            </a:r>
            <a:endParaRPr sz="2700">
              <a:solidFill>
                <a:srgbClr val="FFFFFF"/>
              </a:solidFill>
              <a:latin typeface="Muli"/>
              <a:ea typeface="Muli"/>
              <a:cs typeface="Muli"/>
              <a:sym typeface="Muli"/>
            </a:endParaRPr>
          </a:p>
          <a:p>
            <a:pPr marL="457200" lvl="0" indent="-400050" algn="l" rtl="0">
              <a:lnSpc>
                <a:spcPct val="115000"/>
              </a:lnSpc>
              <a:spcBef>
                <a:spcPts val="0"/>
              </a:spcBef>
              <a:spcAft>
                <a:spcPts val="0"/>
              </a:spcAft>
              <a:buClr>
                <a:srgbClr val="FFFFFF"/>
              </a:buClr>
              <a:buSzPts val="2700"/>
              <a:buFont typeface="Muli"/>
              <a:buChar char="●"/>
            </a:pPr>
            <a:r>
              <a:rPr lang="en" sz="2700">
                <a:solidFill>
                  <a:srgbClr val="FFFFFF"/>
                </a:solidFill>
                <a:latin typeface="Muli"/>
                <a:ea typeface="Muli"/>
                <a:cs typeface="Muli"/>
                <a:sym typeface="Muli"/>
              </a:rPr>
              <a:t>Scissors</a:t>
            </a:r>
            <a:endParaRPr sz="2700">
              <a:solidFill>
                <a:srgbClr val="FFFFFF"/>
              </a:solidFill>
              <a:latin typeface="Muli"/>
              <a:ea typeface="Muli"/>
              <a:cs typeface="Muli"/>
              <a:sym typeface="Muli"/>
            </a:endParaRPr>
          </a:p>
          <a:p>
            <a:pPr marL="457200" lvl="0" indent="-400050" algn="l" rtl="0">
              <a:lnSpc>
                <a:spcPct val="115000"/>
              </a:lnSpc>
              <a:spcBef>
                <a:spcPts val="0"/>
              </a:spcBef>
              <a:spcAft>
                <a:spcPts val="0"/>
              </a:spcAft>
              <a:buClr>
                <a:srgbClr val="FFFFFF"/>
              </a:buClr>
              <a:buSzPts val="2700"/>
              <a:buFont typeface="Muli"/>
              <a:buChar char="●"/>
            </a:pPr>
            <a:r>
              <a:rPr lang="en" sz="2700">
                <a:solidFill>
                  <a:srgbClr val="FFFFFF"/>
                </a:solidFill>
                <a:latin typeface="Muli"/>
                <a:ea typeface="Muli"/>
                <a:cs typeface="Muli"/>
                <a:sym typeface="Muli"/>
              </a:rPr>
              <a:t>Tape</a:t>
            </a:r>
            <a:endParaRPr sz="2700">
              <a:solidFill>
                <a:srgbClr val="FFFFFF"/>
              </a:solidFill>
              <a:latin typeface="Muli"/>
              <a:ea typeface="Muli"/>
              <a:cs typeface="Muli"/>
              <a:sym typeface="Muli"/>
            </a:endParaRPr>
          </a:p>
          <a:p>
            <a:pPr marL="457200" lvl="0" indent="-400050" algn="l" rtl="0">
              <a:lnSpc>
                <a:spcPct val="115000"/>
              </a:lnSpc>
              <a:spcBef>
                <a:spcPts val="0"/>
              </a:spcBef>
              <a:spcAft>
                <a:spcPts val="0"/>
              </a:spcAft>
              <a:buClr>
                <a:srgbClr val="FFFFFF"/>
              </a:buClr>
              <a:buSzPts val="2700"/>
              <a:buFont typeface="Muli"/>
              <a:buChar char="●"/>
            </a:pPr>
            <a:r>
              <a:rPr lang="en" sz="2700">
                <a:solidFill>
                  <a:srgbClr val="FFFFFF"/>
                </a:solidFill>
                <a:latin typeface="Muli"/>
                <a:ea typeface="Muli"/>
                <a:cs typeface="Muli"/>
                <a:sym typeface="Muli"/>
              </a:rPr>
              <a:t>Pencil/pen</a:t>
            </a:r>
            <a:endParaRPr sz="2700">
              <a:solidFill>
                <a:srgbClr val="FFFFFF"/>
              </a:solidFill>
              <a:latin typeface="Muli"/>
              <a:ea typeface="Muli"/>
              <a:cs typeface="Muli"/>
              <a:sym typeface="Muli"/>
            </a:endParaRPr>
          </a:p>
        </p:txBody>
      </p:sp>
      <p:pic>
        <p:nvPicPr>
          <p:cNvPr id="112" name="Google Shape;112;p26" descr="Decorative"/>
          <p:cNvPicPr preferRelativeResize="0"/>
          <p:nvPr/>
        </p:nvPicPr>
        <p:blipFill rotWithShape="1">
          <a:blip r:embed="rId3">
            <a:alphaModFix/>
          </a:blip>
          <a:srcRect/>
          <a:stretch/>
        </p:blipFill>
        <p:spPr>
          <a:xfrm>
            <a:off x="7957700" y="4043050"/>
            <a:ext cx="1438775" cy="143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descr="Decorative"/>
          <p:cNvSpPr/>
          <p:nvPr/>
        </p:nvSpPr>
        <p:spPr>
          <a:xfrm>
            <a:off x="975600" y="-954150"/>
            <a:ext cx="7192800" cy="7051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27" descr="Decorative"/>
          <p:cNvPicPr preferRelativeResize="0"/>
          <p:nvPr/>
        </p:nvPicPr>
        <p:blipFill>
          <a:blip r:embed="rId3">
            <a:alphaModFix/>
          </a:blip>
          <a:stretch>
            <a:fillRect/>
          </a:stretch>
        </p:blipFill>
        <p:spPr>
          <a:xfrm>
            <a:off x="6671700" y="-821500"/>
            <a:ext cx="1691223" cy="1691223"/>
          </a:xfrm>
          <a:prstGeom prst="rect">
            <a:avLst/>
          </a:prstGeom>
          <a:noFill/>
          <a:ln>
            <a:noFill/>
          </a:ln>
        </p:spPr>
      </p:pic>
      <p:sp>
        <p:nvSpPr>
          <p:cNvPr id="121" name="Google Shape;121;p27" descr="Decorative"/>
          <p:cNvSpPr/>
          <p:nvPr/>
        </p:nvSpPr>
        <p:spPr>
          <a:xfrm>
            <a:off x="775576" y="3810651"/>
            <a:ext cx="737100" cy="7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p:nvPr/>
        </p:nvSpPr>
        <p:spPr>
          <a:xfrm>
            <a:off x="2282400" y="1986900"/>
            <a:ext cx="4579200" cy="731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latin typeface="Montserrat"/>
                <a:ea typeface="Montserrat"/>
                <a:cs typeface="Montserrat"/>
                <a:sym typeface="Montserrat"/>
              </a:rPr>
              <a:t>Let’s make a Mobius Strip</a:t>
            </a:r>
            <a:endParaRPr dirty="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8" descr="Picture showing an exmaple of a Mobius strip"/>
          <p:cNvPicPr preferRelativeResize="0"/>
          <p:nvPr/>
        </p:nvPicPr>
        <p:blipFill>
          <a:blip r:embed="rId3">
            <a:alphaModFix/>
          </a:blip>
          <a:stretch>
            <a:fillRect/>
          </a:stretch>
        </p:blipFill>
        <p:spPr>
          <a:xfrm>
            <a:off x="135788" y="507100"/>
            <a:ext cx="8872425" cy="412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9" descr="Picture showing an exmaple of how to make a Mobius strip"/>
          <p:cNvPicPr preferRelativeResize="0"/>
          <p:nvPr/>
        </p:nvPicPr>
        <p:blipFill>
          <a:blip r:embed="rId3">
            <a:alphaModFix/>
          </a:blip>
          <a:stretch>
            <a:fillRect/>
          </a:stretch>
        </p:blipFill>
        <p:spPr>
          <a:xfrm>
            <a:off x="1166763" y="125025"/>
            <a:ext cx="6810475" cy="468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descr="Decorative"/>
          <p:cNvSpPr/>
          <p:nvPr/>
        </p:nvSpPr>
        <p:spPr>
          <a:xfrm>
            <a:off x="975600" y="-954150"/>
            <a:ext cx="7192800" cy="7051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30" descr="Decorative"/>
          <p:cNvPicPr preferRelativeResize="0"/>
          <p:nvPr/>
        </p:nvPicPr>
        <p:blipFill>
          <a:blip r:embed="rId3">
            <a:alphaModFix/>
          </a:blip>
          <a:stretch>
            <a:fillRect/>
          </a:stretch>
        </p:blipFill>
        <p:spPr>
          <a:xfrm>
            <a:off x="6671700" y="-821500"/>
            <a:ext cx="1691223" cy="1691223"/>
          </a:xfrm>
          <a:prstGeom prst="rect">
            <a:avLst/>
          </a:prstGeom>
          <a:noFill/>
          <a:ln>
            <a:noFill/>
          </a:ln>
        </p:spPr>
      </p:pic>
      <p:sp>
        <p:nvSpPr>
          <p:cNvPr id="139" name="Google Shape;139;p30" descr="Decorative"/>
          <p:cNvSpPr/>
          <p:nvPr/>
        </p:nvSpPr>
        <p:spPr>
          <a:xfrm>
            <a:off x="775576" y="3810651"/>
            <a:ext cx="737100" cy="7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2282400" y="1986900"/>
            <a:ext cx="4579200" cy="731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lt1"/>
                </a:solidFill>
                <a:latin typeface="Montserrat"/>
                <a:ea typeface="Montserrat"/>
                <a:cs typeface="Montserrat"/>
                <a:sym typeface="Montserrat"/>
              </a:rPr>
              <a:t>Let’s continue to explore</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53" name="Google Shape;153;p31"/>
          <p:cNvSpPr/>
          <p:nvPr/>
        </p:nvSpPr>
        <p:spPr>
          <a:xfrm>
            <a:off x="1673841" y="595200"/>
            <a:ext cx="5796300" cy="41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Montserrat ExtraBold"/>
                <a:ea typeface="Montserrat ExtraBold"/>
                <a:cs typeface="Montserrat ExtraBold"/>
                <a:sym typeface="Montserrat ExtraBold"/>
              </a:rPr>
              <a:t>Potential of STEM Activities</a:t>
            </a:r>
            <a:endParaRPr sz="2700" dirty="0">
              <a:latin typeface="Montserrat ExtraBold"/>
              <a:ea typeface="Montserrat ExtraBold"/>
              <a:cs typeface="Montserrat ExtraBold"/>
              <a:sym typeface="Montserrat ExtraBold"/>
            </a:endParaRPr>
          </a:p>
        </p:txBody>
      </p:sp>
      <p:grpSp>
        <p:nvGrpSpPr>
          <p:cNvPr id="146" name="Google Shape;146;p31" descr="Orange Circle with the number one in the center"/>
          <p:cNvGrpSpPr/>
          <p:nvPr/>
        </p:nvGrpSpPr>
        <p:grpSpPr>
          <a:xfrm>
            <a:off x="1120000" y="1664300"/>
            <a:ext cx="677400" cy="671400"/>
            <a:chOff x="1733600" y="2454450"/>
            <a:chExt cx="677400" cy="671400"/>
          </a:xfrm>
        </p:grpSpPr>
        <p:sp>
          <p:nvSpPr>
            <p:cNvPr id="147" name="Google Shape;147;p31"/>
            <p:cNvSpPr/>
            <p:nvPr/>
          </p:nvSpPr>
          <p:spPr>
            <a:xfrm>
              <a:off x="1733600" y="2454450"/>
              <a:ext cx="677400" cy="671400"/>
            </a:xfrm>
            <a:prstGeom prst="ellipse">
              <a:avLst/>
            </a:prstGeom>
            <a:solidFill>
              <a:srgbClr val="F6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1"/>
            <p:cNvSpPr/>
            <p:nvPr/>
          </p:nvSpPr>
          <p:spPr>
            <a:xfrm>
              <a:off x="1855969" y="2549133"/>
              <a:ext cx="4326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Montserrat ExtraBold"/>
                  <a:ea typeface="Montserrat ExtraBold"/>
                  <a:cs typeface="Montserrat ExtraBold"/>
                  <a:sym typeface="Montserrat ExtraBold"/>
                </a:rPr>
                <a:t>1</a:t>
              </a:r>
              <a:endParaRPr sz="3000">
                <a:solidFill>
                  <a:srgbClr val="FFFFFF"/>
                </a:solidFill>
                <a:latin typeface="Montserrat ExtraBold"/>
                <a:ea typeface="Montserrat ExtraBold"/>
                <a:cs typeface="Montserrat ExtraBold"/>
                <a:sym typeface="Montserrat ExtraBold"/>
              </a:endParaRPr>
            </a:p>
          </p:txBody>
        </p:sp>
      </p:grpSp>
      <p:sp>
        <p:nvSpPr>
          <p:cNvPr id="144" name="Google Shape;144;p31"/>
          <p:cNvSpPr txBox="1"/>
          <p:nvPr/>
        </p:nvSpPr>
        <p:spPr>
          <a:xfrm>
            <a:off x="185500" y="2649725"/>
            <a:ext cx="2546400" cy="1866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a:latin typeface="Muli"/>
                <a:ea typeface="Muli"/>
                <a:cs typeface="Muli"/>
                <a:sym typeface="Muli"/>
              </a:rPr>
              <a:t>Engage the learner with tangible materials</a:t>
            </a:r>
            <a:endParaRPr sz="1800">
              <a:latin typeface="Muli"/>
              <a:ea typeface="Muli"/>
              <a:cs typeface="Muli"/>
              <a:sym typeface="Muli"/>
            </a:endParaRPr>
          </a:p>
          <a:p>
            <a:pPr marL="0" lvl="0" indent="0" algn="ctr" rtl="0">
              <a:lnSpc>
                <a:spcPct val="150000"/>
              </a:lnSpc>
              <a:spcBef>
                <a:spcPts val="1600"/>
              </a:spcBef>
              <a:spcAft>
                <a:spcPts val="0"/>
              </a:spcAft>
              <a:buNone/>
            </a:pPr>
            <a:endParaRPr sz="1800">
              <a:latin typeface="Muli"/>
              <a:ea typeface="Muli"/>
              <a:cs typeface="Muli"/>
              <a:sym typeface="Muli"/>
            </a:endParaRPr>
          </a:p>
          <a:p>
            <a:pPr marL="0" lvl="0" indent="0" algn="ctr" rtl="0">
              <a:lnSpc>
                <a:spcPct val="150000"/>
              </a:lnSpc>
              <a:spcBef>
                <a:spcPts val="1600"/>
              </a:spcBef>
              <a:spcAft>
                <a:spcPts val="1600"/>
              </a:spcAft>
              <a:buNone/>
            </a:pPr>
            <a:endParaRPr sz="1800">
              <a:latin typeface="Muli"/>
              <a:ea typeface="Muli"/>
              <a:cs typeface="Muli"/>
              <a:sym typeface="Muli"/>
            </a:endParaRPr>
          </a:p>
        </p:txBody>
      </p:sp>
      <p:grpSp>
        <p:nvGrpSpPr>
          <p:cNvPr id="149" name="Google Shape;149;p31" descr="Purple Circle with the number two in the center"/>
          <p:cNvGrpSpPr/>
          <p:nvPr/>
        </p:nvGrpSpPr>
        <p:grpSpPr>
          <a:xfrm>
            <a:off x="3242688" y="1664300"/>
            <a:ext cx="677400" cy="671400"/>
            <a:chOff x="4233300" y="2436925"/>
            <a:chExt cx="677400" cy="671400"/>
          </a:xfrm>
        </p:grpSpPr>
        <p:sp>
          <p:nvSpPr>
            <p:cNvPr id="150" name="Google Shape;150;p31"/>
            <p:cNvSpPr/>
            <p:nvPr/>
          </p:nvSpPr>
          <p:spPr>
            <a:xfrm>
              <a:off x="4233300" y="2436925"/>
              <a:ext cx="677400" cy="671400"/>
            </a:xfrm>
            <a:prstGeom prst="ellipse">
              <a:avLst/>
            </a:prstGeom>
            <a:solidFill>
              <a:srgbClr val="B44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4355669" y="2531608"/>
              <a:ext cx="4326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Montserrat ExtraBold"/>
                  <a:ea typeface="Montserrat ExtraBold"/>
                  <a:cs typeface="Montserrat ExtraBold"/>
                  <a:sym typeface="Montserrat ExtraBold"/>
                </a:rPr>
                <a:t>2</a:t>
              </a:r>
              <a:endParaRPr sz="3000">
                <a:solidFill>
                  <a:srgbClr val="FFFFFF"/>
                </a:solidFill>
                <a:latin typeface="Montserrat ExtraBold"/>
                <a:ea typeface="Montserrat ExtraBold"/>
                <a:cs typeface="Montserrat ExtraBold"/>
                <a:sym typeface="Montserrat ExtraBold"/>
              </a:endParaRPr>
            </a:p>
          </p:txBody>
        </p:sp>
      </p:grpSp>
      <p:sp>
        <p:nvSpPr>
          <p:cNvPr id="145" name="Google Shape;145;p31"/>
          <p:cNvSpPr txBox="1"/>
          <p:nvPr/>
        </p:nvSpPr>
        <p:spPr>
          <a:xfrm>
            <a:off x="2663975" y="2649725"/>
            <a:ext cx="1812900" cy="1866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 sz="1800">
                <a:latin typeface="Muli"/>
                <a:ea typeface="Muli"/>
                <a:cs typeface="Muli"/>
                <a:sym typeface="Muli"/>
              </a:rPr>
              <a:t>Utilize the power of prediction</a:t>
            </a:r>
            <a:endParaRPr sz="1800">
              <a:latin typeface="Muli"/>
              <a:ea typeface="Muli"/>
              <a:cs typeface="Muli"/>
              <a:sym typeface="Muli"/>
            </a:endParaRPr>
          </a:p>
        </p:txBody>
      </p:sp>
      <p:grpSp>
        <p:nvGrpSpPr>
          <p:cNvPr id="154" name="Google Shape;154;p31" descr="Blue Circle with the number Three in the center"/>
          <p:cNvGrpSpPr/>
          <p:nvPr/>
        </p:nvGrpSpPr>
        <p:grpSpPr>
          <a:xfrm>
            <a:off x="5441575" y="1664300"/>
            <a:ext cx="677400" cy="671400"/>
            <a:chOff x="7045775" y="2472238"/>
            <a:chExt cx="677400" cy="671400"/>
          </a:xfrm>
        </p:grpSpPr>
        <p:sp>
          <p:nvSpPr>
            <p:cNvPr id="155" name="Google Shape;155;p31"/>
            <p:cNvSpPr/>
            <p:nvPr/>
          </p:nvSpPr>
          <p:spPr>
            <a:xfrm>
              <a:off x="7045775" y="2472238"/>
              <a:ext cx="677400" cy="671400"/>
            </a:xfrm>
            <a:prstGeom prst="ellipse">
              <a:avLst/>
            </a:prstGeom>
            <a:solidFill>
              <a:srgbClr val="26B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p:nvPr/>
          </p:nvSpPr>
          <p:spPr>
            <a:xfrm>
              <a:off x="7168144" y="2566921"/>
              <a:ext cx="4326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FFFFFF"/>
                  </a:solidFill>
                  <a:latin typeface="Montserrat ExtraBold"/>
                  <a:ea typeface="Montserrat ExtraBold"/>
                  <a:cs typeface="Montserrat ExtraBold"/>
                  <a:sym typeface="Montserrat ExtraBold"/>
                </a:rPr>
                <a:t>3</a:t>
              </a:r>
              <a:endParaRPr sz="3000" dirty="0">
                <a:solidFill>
                  <a:srgbClr val="FFFFFF"/>
                </a:solidFill>
                <a:latin typeface="Montserrat ExtraBold"/>
                <a:ea typeface="Montserrat ExtraBold"/>
                <a:cs typeface="Montserrat ExtraBold"/>
                <a:sym typeface="Montserrat ExtraBold"/>
              </a:endParaRPr>
            </a:p>
          </p:txBody>
        </p:sp>
      </p:grpSp>
      <p:sp>
        <p:nvSpPr>
          <p:cNvPr id="152" name="Google Shape;152;p31"/>
          <p:cNvSpPr txBox="1"/>
          <p:nvPr/>
        </p:nvSpPr>
        <p:spPr>
          <a:xfrm>
            <a:off x="4939800" y="2649725"/>
            <a:ext cx="1863900" cy="1866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 sz="1800">
                <a:latin typeface="Muli"/>
                <a:ea typeface="Muli"/>
                <a:cs typeface="Muli"/>
                <a:sym typeface="Muli"/>
              </a:rPr>
              <a:t>Provide opportunities for problem solving</a:t>
            </a:r>
            <a:endParaRPr sz="1800">
              <a:latin typeface="Muli"/>
              <a:ea typeface="Muli"/>
              <a:cs typeface="Muli"/>
              <a:sym typeface="Muli"/>
            </a:endParaRPr>
          </a:p>
        </p:txBody>
      </p:sp>
      <p:grpSp>
        <p:nvGrpSpPr>
          <p:cNvPr id="158" name="Google Shape;158;p31" descr="Red Circle with the number Four in the center"/>
          <p:cNvGrpSpPr/>
          <p:nvPr/>
        </p:nvGrpSpPr>
        <p:grpSpPr>
          <a:xfrm>
            <a:off x="7498975" y="1664300"/>
            <a:ext cx="677400" cy="671400"/>
            <a:chOff x="7045775" y="2472238"/>
            <a:chExt cx="677400" cy="671400"/>
          </a:xfrm>
        </p:grpSpPr>
        <p:sp>
          <p:nvSpPr>
            <p:cNvPr id="159" name="Google Shape;159;p31"/>
            <p:cNvSpPr/>
            <p:nvPr/>
          </p:nvSpPr>
          <p:spPr>
            <a:xfrm>
              <a:off x="7045775" y="2472238"/>
              <a:ext cx="677400" cy="671400"/>
            </a:xfrm>
            <a:prstGeom prst="ellipse">
              <a:avLst/>
            </a:prstGeom>
            <a:solidFill>
              <a:srgbClr val="EB3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1"/>
            <p:cNvSpPr/>
            <p:nvPr/>
          </p:nvSpPr>
          <p:spPr>
            <a:xfrm>
              <a:off x="7168144" y="2566921"/>
              <a:ext cx="432600" cy="482400"/>
            </a:xfrm>
            <a:prstGeom prst="rect">
              <a:avLst/>
            </a:prstGeom>
            <a:solidFill>
              <a:srgbClr val="EB34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Montserrat ExtraBold"/>
                  <a:ea typeface="Montserrat ExtraBold"/>
                  <a:cs typeface="Montserrat ExtraBold"/>
                  <a:sym typeface="Montserrat ExtraBold"/>
                </a:rPr>
                <a:t>4</a:t>
              </a:r>
              <a:endParaRPr sz="3000">
                <a:solidFill>
                  <a:srgbClr val="FFFFFF"/>
                </a:solidFill>
                <a:latin typeface="Montserrat ExtraBold"/>
                <a:ea typeface="Montserrat ExtraBold"/>
                <a:cs typeface="Montserrat ExtraBold"/>
                <a:sym typeface="Montserrat ExtraBold"/>
              </a:endParaRPr>
            </a:p>
          </p:txBody>
        </p:sp>
      </p:grpSp>
      <p:sp>
        <p:nvSpPr>
          <p:cNvPr id="157" name="Google Shape;157;p31"/>
          <p:cNvSpPr txBox="1"/>
          <p:nvPr/>
        </p:nvSpPr>
        <p:spPr>
          <a:xfrm>
            <a:off x="6564500" y="2649725"/>
            <a:ext cx="2546400" cy="1866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 sz="1800">
                <a:latin typeface="Muli"/>
                <a:ea typeface="Muli"/>
                <a:cs typeface="Muli"/>
                <a:sym typeface="Muli"/>
              </a:rPr>
              <a:t>Extend and encourage future exploration</a:t>
            </a:r>
            <a:endParaRPr sz="1800">
              <a:latin typeface="Muli"/>
              <a:ea typeface="Muli"/>
              <a:cs typeface="Muli"/>
              <a:sym typeface="Muli"/>
            </a:endParaRPr>
          </a:p>
        </p:txBody>
      </p:sp>
      <p:pic>
        <p:nvPicPr>
          <p:cNvPr id="161" name="Google Shape;161;p31" descr="AIMS Center Logo"/>
          <p:cNvPicPr preferRelativeResize="0"/>
          <p:nvPr/>
        </p:nvPicPr>
        <p:blipFill>
          <a:blip r:embed="rId3">
            <a:alphaModFix/>
          </a:blip>
          <a:stretch>
            <a:fillRect/>
          </a:stretch>
        </p:blipFill>
        <p:spPr>
          <a:xfrm>
            <a:off x="8390400" y="4731698"/>
            <a:ext cx="677400" cy="3356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sp>
        <p:nvSpPr>
          <p:cNvPr id="166" name="Google Shape;166;p32"/>
          <p:cNvSpPr txBox="1"/>
          <p:nvPr/>
        </p:nvSpPr>
        <p:spPr>
          <a:xfrm>
            <a:off x="480300" y="421325"/>
            <a:ext cx="8183400" cy="5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chemeClr val="lt1"/>
                </a:solidFill>
                <a:latin typeface="Montserrat Light"/>
                <a:ea typeface="Montserrat Light"/>
                <a:cs typeface="Montserrat Light"/>
                <a:sym typeface="Montserrat Light"/>
              </a:rPr>
              <a:t>THANK YOU!</a:t>
            </a:r>
            <a:endParaRPr sz="1900">
              <a:solidFill>
                <a:schemeClr val="lt1"/>
              </a:solidFill>
              <a:latin typeface="Montserrat ExtraBold"/>
              <a:ea typeface="Montserrat ExtraBold"/>
              <a:cs typeface="Montserrat ExtraBold"/>
              <a:sym typeface="Montserrat ExtraBold"/>
            </a:endParaRPr>
          </a:p>
        </p:txBody>
      </p:sp>
      <p:sp>
        <p:nvSpPr>
          <p:cNvPr id="167" name="Google Shape;167;p32" descr="Decorative Line"/>
          <p:cNvSpPr/>
          <p:nvPr/>
        </p:nvSpPr>
        <p:spPr>
          <a:xfrm>
            <a:off x="4194750" y="1141275"/>
            <a:ext cx="754500" cy="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ontserrat Light"/>
              <a:ea typeface="Montserrat Light"/>
              <a:cs typeface="Montserrat Light"/>
              <a:sym typeface="Montserrat Light"/>
            </a:endParaRPr>
          </a:p>
        </p:txBody>
      </p:sp>
      <p:sp>
        <p:nvSpPr>
          <p:cNvPr id="169" name="Google Shape;169;p32"/>
          <p:cNvSpPr txBox="1">
            <a:spLocks noGrp="1"/>
          </p:cNvSpPr>
          <p:nvPr>
            <p:ph type="body" idx="4294967295"/>
          </p:nvPr>
        </p:nvSpPr>
        <p:spPr>
          <a:xfrm>
            <a:off x="1533899" y="1363100"/>
            <a:ext cx="6076200" cy="82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dirty="0">
                <a:solidFill>
                  <a:schemeClr val="lt1"/>
                </a:solidFill>
                <a:latin typeface="Montserrat"/>
                <a:ea typeface="Montserrat"/>
                <a:cs typeface="Montserrat"/>
                <a:sym typeface="Montserrat"/>
              </a:rPr>
              <a:t>SCOTT NIELSEN					AILEEN RIZO</a:t>
            </a:r>
            <a:endParaRPr sz="1500" b="1"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1500" dirty="0">
                <a:solidFill>
                  <a:schemeClr val="lt1"/>
                </a:solidFill>
                <a:latin typeface="Muli"/>
                <a:ea typeface="Muli"/>
                <a:cs typeface="Muli"/>
                <a:sym typeface="Muli"/>
              </a:rPr>
              <a:t>PK-12 Coordinator					Associate Director</a:t>
            </a:r>
            <a:endParaRPr sz="1500" dirty="0">
              <a:solidFill>
                <a:schemeClr val="lt1"/>
              </a:solidFill>
              <a:latin typeface="Muli"/>
              <a:ea typeface="Muli"/>
              <a:cs typeface="Muli"/>
              <a:sym typeface="Muli"/>
            </a:endParaRPr>
          </a:p>
          <a:p>
            <a:pPr marL="0" lvl="0" indent="0" algn="l" rtl="0">
              <a:lnSpc>
                <a:spcPct val="100000"/>
              </a:lnSpc>
              <a:spcBef>
                <a:spcPts val="0"/>
              </a:spcBef>
              <a:spcAft>
                <a:spcPts val="0"/>
              </a:spcAft>
              <a:buNone/>
            </a:pPr>
            <a:r>
              <a:rPr lang="en" sz="1500" b="1" dirty="0" err="1">
                <a:solidFill>
                  <a:schemeClr val="lt1"/>
                </a:solidFill>
                <a:latin typeface="Muli"/>
                <a:ea typeface="Muli"/>
                <a:cs typeface="Muli"/>
                <a:sym typeface="Muli"/>
              </a:rPr>
              <a:t>Scott@AIMScenter.org</a:t>
            </a:r>
            <a:r>
              <a:rPr lang="en" sz="1500" b="1" dirty="0">
                <a:solidFill>
                  <a:schemeClr val="lt1"/>
                </a:solidFill>
                <a:latin typeface="Muli"/>
                <a:ea typeface="Muli"/>
                <a:cs typeface="Muli"/>
                <a:sym typeface="Muli"/>
              </a:rPr>
              <a:t> 		 		</a:t>
            </a:r>
            <a:r>
              <a:rPr lang="en" sz="1500" b="1" dirty="0" err="1">
                <a:solidFill>
                  <a:schemeClr val="lt1"/>
                </a:solidFill>
                <a:latin typeface="Muli"/>
                <a:ea typeface="Muli"/>
                <a:cs typeface="Muli"/>
                <a:sym typeface="Muli"/>
              </a:rPr>
              <a:t>Aileen@AIMScenter.org</a:t>
            </a:r>
            <a:endParaRPr sz="1500" b="1" dirty="0">
              <a:solidFill>
                <a:schemeClr val="lt1"/>
              </a:solidFill>
              <a:latin typeface="Muli"/>
              <a:ea typeface="Muli"/>
              <a:cs typeface="Muli"/>
              <a:sym typeface="Muli"/>
            </a:endParaRPr>
          </a:p>
          <a:p>
            <a:pPr marL="0" lvl="0" indent="0" algn="ctr" rtl="0">
              <a:lnSpc>
                <a:spcPct val="100000"/>
              </a:lnSpc>
              <a:spcBef>
                <a:spcPts val="0"/>
              </a:spcBef>
              <a:spcAft>
                <a:spcPts val="0"/>
              </a:spcAft>
              <a:buNone/>
            </a:pPr>
            <a:endParaRPr sz="1500" dirty="0">
              <a:solidFill>
                <a:schemeClr val="lt1"/>
              </a:solidFill>
              <a:latin typeface="Muli Regular"/>
              <a:ea typeface="Muli Regular"/>
              <a:cs typeface="Muli Regular"/>
              <a:sym typeface="Muli Regular"/>
            </a:endParaRPr>
          </a:p>
          <a:p>
            <a:pPr marL="0" lvl="0" indent="0" algn="ctr" rtl="0">
              <a:lnSpc>
                <a:spcPct val="100000"/>
              </a:lnSpc>
              <a:spcBef>
                <a:spcPts val="0"/>
              </a:spcBef>
              <a:spcAft>
                <a:spcPts val="0"/>
              </a:spcAft>
              <a:buNone/>
            </a:pPr>
            <a:endParaRPr sz="1500" dirty="0">
              <a:solidFill>
                <a:schemeClr val="lt1"/>
              </a:solidFill>
              <a:latin typeface="Muli Regular"/>
              <a:ea typeface="Muli Regular"/>
              <a:cs typeface="Muli Regular"/>
              <a:sym typeface="Muli Regular"/>
            </a:endParaRPr>
          </a:p>
        </p:txBody>
      </p:sp>
      <p:pic>
        <p:nvPicPr>
          <p:cNvPr id="168" name="Google Shape;168;p32" descr="Decorative"/>
          <p:cNvPicPr preferRelativeResize="0"/>
          <p:nvPr/>
        </p:nvPicPr>
        <p:blipFill rotWithShape="1">
          <a:blip r:embed="rId3">
            <a:alphaModFix/>
          </a:blip>
          <a:srcRect l="23576" t="-7411"/>
          <a:stretch/>
        </p:blipFill>
        <p:spPr>
          <a:xfrm>
            <a:off x="-1" y="2515100"/>
            <a:ext cx="9144000" cy="2628401"/>
          </a:xfrm>
          <a:prstGeom prst="rect">
            <a:avLst/>
          </a:prstGeom>
          <a:noFill/>
          <a:ln>
            <a:noFill/>
          </a:ln>
        </p:spPr>
      </p:pic>
      <p:sp>
        <p:nvSpPr>
          <p:cNvPr id="172" name="Google Shape;172;p32" descr="Decorative Line"/>
          <p:cNvSpPr/>
          <p:nvPr/>
        </p:nvSpPr>
        <p:spPr>
          <a:xfrm>
            <a:off x="1010850" y="3998875"/>
            <a:ext cx="729000" cy="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ontserrat Light"/>
              <a:ea typeface="Montserrat Light"/>
              <a:cs typeface="Montserrat Light"/>
              <a:sym typeface="Montserrat Light"/>
            </a:endParaRPr>
          </a:p>
        </p:txBody>
      </p:sp>
      <p:sp>
        <p:nvSpPr>
          <p:cNvPr id="170" name="Google Shape;170;p32"/>
          <p:cNvSpPr txBox="1"/>
          <p:nvPr/>
        </p:nvSpPr>
        <p:spPr>
          <a:xfrm>
            <a:off x="1010850" y="3354475"/>
            <a:ext cx="7122300" cy="1297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700" dirty="0">
                <a:solidFill>
                  <a:schemeClr val="dk1"/>
                </a:solidFill>
                <a:latin typeface="Montserrat Light"/>
                <a:ea typeface="Montserrat Light"/>
                <a:cs typeface="Montserrat Light"/>
                <a:sym typeface="Montserrat Light"/>
              </a:rPr>
              <a:t>RESOURCES</a:t>
            </a:r>
            <a:endParaRPr sz="2700" dirty="0">
              <a:solidFill>
                <a:schemeClr val="dk1"/>
              </a:solidFill>
              <a:latin typeface="Montserrat Light"/>
              <a:ea typeface="Montserrat Light"/>
              <a:cs typeface="Montserrat Light"/>
              <a:sym typeface="Montserrat Light"/>
            </a:endParaRPr>
          </a:p>
          <a:p>
            <a:pPr marL="0" lvl="0" indent="0" algn="l" rtl="0">
              <a:lnSpc>
                <a:spcPct val="150000"/>
              </a:lnSpc>
              <a:spcBef>
                <a:spcPts val="0"/>
              </a:spcBef>
              <a:spcAft>
                <a:spcPts val="0"/>
              </a:spcAft>
              <a:buNone/>
            </a:pPr>
            <a:r>
              <a:rPr lang="en" sz="3600" b="1" dirty="0">
                <a:solidFill>
                  <a:srgbClr val="B44A9C"/>
                </a:solidFill>
                <a:latin typeface="Montserrat"/>
                <a:ea typeface="Montserrat"/>
                <a:cs typeface="Montserrat"/>
                <a:sym typeface="Montserrat"/>
              </a:rPr>
              <a:t>AIMS</a:t>
            </a:r>
            <a:r>
              <a:rPr lang="en" sz="3600" dirty="0">
                <a:solidFill>
                  <a:srgbClr val="B44A9C"/>
                </a:solidFill>
                <a:latin typeface="Montserrat Light"/>
                <a:ea typeface="Montserrat Light"/>
                <a:cs typeface="Montserrat Light"/>
                <a:sym typeface="Montserrat Light"/>
              </a:rPr>
              <a:t>CENTER.ORG</a:t>
            </a:r>
            <a:endParaRPr sz="3600" dirty="0">
              <a:solidFill>
                <a:srgbClr val="B44A9C"/>
              </a:solidFill>
              <a:latin typeface="Montserrat Light"/>
              <a:ea typeface="Montserrat Light"/>
              <a:cs typeface="Montserrat Light"/>
              <a:sym typeface="Montserrat Light"/>
            </a:endParaRPr>
          </a:p>
          <a:p>
            <a:pPr marL="0" lvl="0" indent="0" algn="l" rtl="0">
              <a:spcBef>
                <a:spcPts val="0"/>
              </a:spcBef>
              <a:spcAft>
                <a:spcPts val="0"/>
              </a:spcAft>
              <a:buNone/>
            </a:pPr>
            <a:endParaRPr sz="2400" dirty="0">
              <a:solidFill>
                <a:srgbClr val="FF0000"/>
              </a:solidFill>
            </a:endParaRPr>
          </a:p>
        </p:txBody>
      </p:sp>
      <p:pic>
        <p:nvPicPr>
          <p:cNvPr id="171" name="Google Shape;171;p32" descr="AIMS Center Logo"/>
          <p:cNvPicPr preferRelativeResize="0"/>
          <p:nvPr/>
        </p:nvPicPr>
        <p:blipFill>
          <a:blip r:embed="rId4">
            <a:alphaModFix/>
          </a:blip>
          <a:stretch>
            <a:fillRect/>
          </a:stretch>
        </p:blipFill>
        <p:spPr>
          <a:xfrm>
            <a:off x="7051536" y="3853563"/>
            <a:ext cx="1612163" cy="79871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4752A3"/>
      </a:dk1>
      <a:lt1>
        <a:srgbClr val="FFFFFF"/>
      </a:lt1>
      <a:dk2>
        <a:srgbClr val="26B9E9"/>
      </a:dk2>
      <a:lt2>
        <a:srgbClr val="4752A3"/>
      </a:lt2>
      <a:accent1>
        <a:srgbClr val="F6871F"/>
      </a:accent1>
      <a:accent2>
        <a:srgbClr val="B44A9C"/>
      </a:accent2>
      <a:accent3>
        <a:srgbClr val="EB3429"/>
      </a:accent3>
      <a:accent4>
        <a:srgbClr val="919396"/>
      </a:accent4>
      <a:accent5>
        <a:srgbClr val="FFFFFF"/>
      </a:accent5>
      <a:accent6>
        <a:srgbClr val="4752A3"/>
      </a:accent6>
      <a:hlink>
        <a:srgbClr val="26B9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214D612FCE3B48B3438FB0856801E4" ma:contentTypeVersion="13" ma:contentTypeDescription="Create a new document." ma:contentTypeScope="" ma:versionID="23cfacfe54c5ccb22fdd7ece410a2be6">
  <xsd:schema xmlns:xsd="http://www.w3.org/2001/XMLSchema" xmlns:xs="http://www.w3.org/2001/XMLSchema" xmlns:p="http://schemas.microsoft.com/office/2006/metadata/properties" xmlns:ns2="4ae3f3b2-0ada-4e88-ba50-315a31c5ba07" xmlns:ns3="705b290b-649d-4e63-b40a-d874e9293c12" targetNamespace="http://schemas.microsoft.com/office/2006/metadata/properties" ma:root="true" ma:fieldsID="528de654d43f82da5af55de0c7c41914" ns2:_="" ns3:_="">
    <xsd:import namespace="4ae3f3b2-0ada-4e88-ba50-315a31c5ba07"/>
    <xsd:import namespace="705b290b-649d-4e63-b40a-d874e9293c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3f3b2-0ada-4e88-ba50-315a31c5b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5b290b-649d-4e63-b40a-d874e9293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8B2B37-EBFE-444A-ADF4-9B3551F5B32D}">
  <ds:schemaRefs>
    <ds:schemaRef ds:uri="http://schemas.microsoft.com/sharepoint/v3/contenttype/forms"/>
  </ds:schemaRefs>
</ds:datastoreItem>
</file>

<file path=customXml/itemProps2.xml><?xml version="1.0" encoding="utf-8"?>
<ds:datastoreItem xmlns:ds="http://schemas.openxmlformats.org/officeDocument/2006/customXml" ds:itemID="{5D8F38F7-2761-4F36-A10C-7B747BD1C743}"/>
</file>

<file path=customXml/itemProps3.xml><?xml version="1.0" encoding="utf-8"?>
<ds:datastoreItem xmlns:ds="http://schemas.openxmlformats.org/officeDocument/2006/customXml" ds:itemID="{E025CB47-7FA0-44C7-91A4-415248F8EE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TotalTime>
  <Words>206</Words>
  <Application>Microsoft Macintosh PowerPoint</Application>
  <PresentationFormat>On-screen Show (16:9)</PresentationFormat>
  <Paragraphs>32</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Muli</vt:lpstr>
      <vt:lpstr>Montserrat</vt:lpstr>
      <vt:lpstr>Montserrat Light</vt:lpstr>
      <vt:lpstr>Arial</vt:lpstr>
      <vt:lpstr>Montserrat ExtraBold</vt:lpstr>
      <vt:lpstr>Muli Regular</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Naomi Reeley</cp:lastModifiedBy>
  <cp:revision>2</cp:revision>
  <dcterms:modified xsi:type="dcterms:W3CDTF">2020-06-16T00:07:11Z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0x01010060214D612FCE3B48B3438FB0856801E4</vt:lpwstr>
  </property>
</Properties>
</file>